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18288000" cy="10287000"/>
  <p:notesSz cx="6858000" cy="9144000"/>
  <p:embeddedFontLst>
    <p:embeddedFont>
      <p:font typeface="Poppins Italics" panose="020B0604020202020204" charset="0"/>
      <p:regular r:id="rId47"/>
    </p:embeddedFont>
    <p:embeddedFont>
      <p:font typeface="Poppins" panose="020B0604020202020204" charset="0"/>
      <p:regular r:id="rId48"/>
    </p:embeddedFont>
    <p:embeddedFont>
      <p:font typeface="The Seasons Bold" panose="020B0604020202020204" charset="0"/>
      <p:regular r:id="rId49"/>
    </p:embeddedFont>
    <p:embeddedFont>
      <p:font typeface="Poppins Medium" panose="020B0604020202020204" charset="0"/>
      <p:regular r:id="rId50"/>
    </p:embeddedFont>
    <p:embeddedFont>
      <p:font typeface="The Seasons" panose="020B0604020202020204" charset="0"/>
      <p:regular r:id="rId51"/>
    </p:embeddedFont>
    <p:embeddedFont>
      <p:font typeface="Calibri" panose="020F0502020204030204" pitchFamily="34" charset="0"/>
      <p:regular r:id="rId52"/>
      <p:bold r:id="rId53"/>
      <p:italic r:id="rId54"/>
      <p:boldItalic r:id="rId55"/>
    </p:embeddedFont>
    <p:embeddedFont>
      <p:font typeface="Poppins Bold" panose="020B0604020202020204" charset="0"/>
      <p:regular r:id="rId56"/>
    </p:embeddedFont>
    <p:embeddedFont>
      <p:font typeface="Poppins Semi-Bold" panose="020B0604020202020204" charset="0"/>
      <p:regular r:id="rId57"/>
    </p:embeddedFont>
    <p:embeddedFont>
      <p:font typeface="Poppins Light Italics" panose="020B0604020202020204" charset="0"/>
      <p:regular r:id="rId58"/>
    </p:embeddedFont>
    <p:embeddedFont>
      <p:font typeface="Poppins Light" panose="020B0604020202020204" charset="0"/>
      <p:regular r:id="rId5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788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7" d="100"/>
          <a:sy n="57" d="100"/>
        </p:scale>
        <p:origin x="74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8448" y="276733"/>
            <a:ext cx="17011104" cy="2504938"/>
            <a:chOff x="0" y="0"/>
            <a:chExt cx="22681472" cy="3339918"/>
          </a:xfrm>
        </p:grpSpPr>
        <p:grpSp>
          <p:nvGrpSpPr>
            <p:cNvPr id="3" name="Group 3"/>
            <p:cNvGrpSpPr/>
            <p:nvPr/>
          </p:nvGrpSpPr>
          <p:grpSpPr>
            <a:xfrm>
              <a:off x="19511958" y="0"/>
              <a:ext cx="3169514" cy="3339918"/>
              <a:chOff x="0" y="0"/>
              <a:chExt cx="3169514" cy="3339918"/>
            </a:xfrm>
          </p:grpSpPr>
          <p:sp>
            <p:nvSpPr>
              <p:cNvPr id="4" name="Freeform 4" descr="logo ME"/>
              <p:cNvSpPr/>
              <p:nvPr/>
            </p:nvSpPr>
            <p:spPr>
              <a:xfrm>
                <a:off x="0" y="0"/>
                <a:ext cx="3169539" cy="3339973"/>
              </a:xfrm>
              <a:custGeom>
                <a:avLst/>
                <a:gdLst/>
                <a:ahLst/>
                <a:cxnLst/>
                <a:rect l="l" t="t" r="r" b="b"/>
                <a:pathLst>
                  <a:path w="3169539" h="3339973">
                    <a:moveTo>
                      <a:pt x="0" y="0"/>
                    </a:moveTo>
                    <a:lnTo>
                      <a:pt x="3169539" y="0"/>
                    </a:lnTo>
                    <a:lnTo>
                      <a:pt x="3169539" y="3339973"/>
                    </a:lnTo>
                    <a:lnTo>
                      <a:pt x="0" y="3339973"/>
                    </a:lnTo>
                    <a:lnTo>
                      <a:pt x="0" y="0"/>
                    </a:lnTo>
                    <a:close/>
                  </a:path>
                </a:pathLst>
              </a:custGeom>
              <a:blipFill>
                <a:blip r:embed="rId2"/>
                <a:stretch>
                  <a:fillRect b="-45"/>
                </a:stretch>
              </a:blipFill>
            </p:spPr>
          </p:sp>
        </p:grpSp>
        <p:grpSp>
          <p:nvGrpSpPr>
            <p:cNvPr id="5" name="Group 5"/>
            <p:cNvGrpSpPr/>
            <p:nvPr/>
          </p:nvGrpSpPr>
          <p:grpSpPr>
            <a:xfrm>
              <a:off x="0" y="0"/>
              <a:ext cx="3339918" cy="3339918"/>
              <a:chOff x="0" y="0"/>
              <a:chExt cx="3339918" cy="3339918"/>
            </a:xfrm>
          </p:grpSpPr>
          <p:sp>
            <p:nvSpPr>
              <p:cNvPr id="6" name="Freeform 6" descr="Logo UFRJ.jpg"/>
              <p:cNvSpPr/>
              <p:nvPr/>
            </p:nvSpPr>
            <p:spPr>
              <a:xfrm>
                <a:off x="0" y="0"/>
                <a:ext cx="3339973" cy="3339973"/>
              </a:xfrm>
              <a:custGeom>
                <a:avLst/>
                <a:gdLst/>
                <a:ahLst/>
                <a:cxnLst/>
                <a:rect l="l" t="t" r="r" b="b"/>
                <a:pathLst>
                  <a:path w="3339973" h="3339973">
                    <a:moveTo>
                      <a:pt x="0" y="0"/>
                    </a:moveTo>
                    <a:lnTo>
                      <a:pt x="3339973" y="0"/>
                    </a:lnTo>
                    <a:lnTo>
                      <a:pt x="3339973" y="3339973"/>
                    </a:lnTo>
                    <a:lnTo>
                      <a:pt x="0" y="3339973"/>
                    </a:lnTo>
                    <a:lnTo>
                      <a:pt x="0" y="0"/>
                    </a:lnTo>
                    <a:close/>
                  </a:path>
                </a:pathLst>
              </a:custGeom>
              <a:blipFill>
                <a:blip r:embed="rId3"/>
                <a:stretch>
                  <a:fillRect r="1" b="1"/>
                </a:stretch>
              </a:blipFill>
            </p:spPr>
          </p:sp>
        </p:grpSp>
        <p:sp>
          <p:nvSpPr>
            <p:cNvPr id="7" name="TextBox 7"/>
            <p:cNvSpPr txBox="1"/>
            <p:nvPr/>
          </p:nvSpPr>
          <p:spPr>
            <a:xfrm>
              <a:off x="2750699" y="-19050"/>
              <a:ext cx="17350478" cy="1581150"/>
            </a:xfrm>
            <a:prstGeom prst="rect">
              <a:avLst/>
            </a:prstGeom>
          </p:spPr>
          <p:txBody>
            <a:bodyPr lIns="0" tIns="0" rIns="0" bIns="0" rtlCol="0" anchor="t">
              <a:spAutoFit/>
            </a:bodyPr>
            <a:lstStyle/>
            <a:p>
              <a:pPr algn="ctr">
                <a:lnSpc>
                  <a:spcPts val="3120"/>
                </a:lnSpc>
              </a:pPr>
              <a:r>
                <a:rPr lang="en-US" sz="2600" b="1">
                  <a:solidFill>
                    <a:srgbClr val="000000"/>
                  </a:solidFill>
                  <a:latin typeface="Poppins Bold"/>
                  <a:ea typeface="Poppins Bold"/>
                  <a:cs typeface="Poppins Bold"/>
                  <a:sym typeface="Poppins Bold"/>
                </a:rPr>
                <a:t>UNIVERSIDADE FEDERAL DO RIO DE JANEIRO</a:t>
              </a:r>
            </a:p>
            <a:p>
              <a:pPr algn="ctr">
                <a:lnSpc>
                  <a:spcPts val="3120"/>
                </a:lnSpc>
              </a:pPr>
              <a:r>
                <a:rPr lang="en-US" sz="2600" b="1">
                  <a:solidFill>
                    <a:srgbClr val="000000"/>
                  </a:solidFill>
                  <a:latin typeface="Poppins Bold"/>
                  <a:ea typeface="Poppins Bold"/>
                  <a:cs typeface="Poppins Bold"/>
                  <a:sym typeface="Poppins Bold"/>
                </a:rPr>
                <a:t>CENTRO DE CIÊNCIAS DA SAÚDE</a:t>
              </a:r>
            </a:p>
            <a:p>
              <a:pPr algn="ctr">
                <a:lnSpc>
                  <a:spcPts val="3120"/>
                </a:lnSpc>
              </a:pPr>
              <a:r>
                <a:rPr lang="en-US" sz="2600" b="1">
                  <a:solidFill>
                    <a:srgbClr val="000000"/>
                  </a:solidFill>
                  <a:latin typeface="Poppins Bold"/>
                  <a:ea typeface="Poppins Bold"/>
                  <a:cs typeface="Poppins Bold"/>
                  <a:sym typeface="Poppins Bold"/>
                </a:rPr>
                <a:t>MATERNIDADE ESCOLA</a:t>
              </a:r>
            </a:p>
          </p:txBody>
        </p:sp>
      </p:grpSp>
      <p:sp>
        <p:nvSpPr>
          <p:cNvPr id="8" name="TextBox 8"/>
          <p:cNvSpPr txBox="1"/>
          <p:nvPr/>
        </p:nvSpPr>
        <p:spPr>
          <a:xfrm>
            <a:off x="5338329" y="6612792"/>
            <a:ext cx="11920971" cy="2552700"/>
          </a:xfrm>
          <a:prstGeom prst="rect">
            <a:avLst/>
          </a:prstGeom>
        </p:spPr>
        <p:txBody>
          <a:bodyPr lIns="0" tIns="0" rIns="0" bIns="0" rtlCol="0" anchor="t">
            <a:spAutoFit/>
          </a:bodyPr>
          <a:lstStyle/>
          <a:p>
            <a:pPr algn="r">
              <a:lnSpc>
                <a:spcPts val="2879"/>
              </a:lnSpc>
            </a:pPr>
            <a:r>
              <a:rPr lang="en-US" sz="2400" b="1">
                <a:solidFill>
                  <a:srgbClr val="000000"/>
                </a:solidFill>
                <a:latin typeface="Poppins Bold"/>
                <a:ea typeface="Poppins Bold"/>
                <a:cs typeface="Poppins Bold"/>
                <a:sym typeface="Poppins Bold"/>
              </a:rPr>
              <a:t>Autores:</a:t>
            </a:r>
          </a:p>
          <a:p>
            <a:pPr algn="r">
              <a:lnSpc>
                <a:spcPts val="2879"/>
              </a:lnSpc>
            </a:pPr>
            <a:r>
              <a:rPr lang="en-US" sz="2400" b="1">
                <a:solidFill>
                  <a:srgbClr val="000000"/>
                </a:solidFill>
                <a:latin typeface="Poppins Bold"/>
                <a:ea typeface="Poppins Bold"/>
                <a:cs typeface="Poppins Bold"/>
                <a:sym typeface="Poppins Bold"/>
              </a:rPr>
              <a:t>ANNE CHRISTINA VENTAPANE DOS SANTOS AMARANTE</a:t>
            </a:r>
          </a:p>
          <a:p>
            <a:pPr algn="r">
              <a:lnSpc>
                <a:spcPts val="2879"/>
              </a:lnSpc>
            </a:pPr>
            <a:r>
              <a:rPr lang="en-US" sz="2400" b="1">
                <a:solidFill>
                  <a:srgbClr val="000000"/>
                </a:solidFill>
                <a:latin typeface="Poppins Bold"/>
                <a:ea typeface="Poppins Bold"/>
                <a:cs typeface="Poppins Bold"/>
                <a:sym typeface="Poppins Bold"/>
              </a:rPr>
              <a:t>DEBORAH MARIA CAVALCANTE DE SOUZA ANDRADE</a:t>
            </a:r>
          </a:p>
          <a:p>
            <a:pPr algn="r">
              <a:lnSpc>
                <a:spcPts val="2879"/>
              </a:lnSpc>
            </a:pPr>
            <a:r>
              <a:rPr lang="en-US" sz="2400" b="1">
                <a:solidFill>
                  <a:srgbClr val="000000"/>
                </a:solidFill>
                <a:latin typeface="Poppins Bold"/>
                <a:ea typeface="Poppins Bold"/>
                <a:cs typeface="Poppins Bold"/>
                <a:sym typeface="Poppins Bold"/>
              </a:rPr>
              <a:t>KARINA BRAUN MALAFAIA</a:t>
            </a:r>
          </a:p>
          <a:p>
            <a:pPr algn="r">
              <a:lnSpc>
                <a:spcPts val="2879"/>
              </a:lnSpc>
            </a:pPr>
            <a:endParaRPr lang="en-US" sz="2400" b="1">
              <a:solidFill>
                <a:srgbClr val="000000"/>
              </a:solidFill>
              <a:latin typeface="Poppins Bold"/>
              <a:ea typeface="Poppins Bold"/>
              <a:cs typeface="Poppins Bold"/>
              <a:sym typeface="Poppins Bold"/>
            </a:endParaRPr>
          </a:p>
          <a:p>
            <a:pPr algn="r">
              <a:lnSpc>
                <a:spcPts val="2879"/>
              </a:lnSpc>
            </a:pPr>
            <a:r>
              <a:rPr lang="en-US" sz="2400" b="1">
                <a:solidFill>
                  <a:srgbClr val="000000"/>
                </a:solidFill>
                <a:latin typeface="Poppins Bold"/>
                <a:ea typeface="Poppins Bold"/>
                <a:cs typeface="Poppins Bold"/>
                <a:sym typeface="Poppins Bold"/>
              </a:rPr>
              <a:t>Orientadora:</a:t>
            </a:r>
          </a:p>
          <a:p>
            <a:pPr algn="r">
              <a:lnSpc>
                <a:spcPts val="2879"/>
              </a:lnSpc>
            </a:pPr>
            <a:r>
              <a:rPr lang="en-US" sz="2400" b="1">
                <a:solidFill>
                  <a:srgbClr val="000000"/>
                </a:solidFill>
                <a:latin typeface="Poppins Bold"/>
                <a:ea typeface="Poppins Bold"/>
                <a:cs typeface="Poppins Bold"/>
                <a:sym typeface="Poppins Bold"/>
              </a:rPr>
              <a:t>DANIELLE LEMOS QUERIDO</a:t>
            </a:r>
          </a:p>
        </p:txBody>
      </p:sp>
      <p:sp>
        <p:nvSpPr>
          <p:cNvPr id="9" name="TextBox 9"/>
          <p:cNvSpPr txBox="1"/>
          <p:nvPr/>
        </p:nvSpPr>
        <p:spPr>
          <a:xfrm>
            <a:off x="3209739" y="4352925"/>
            <a:ext cx="11868522" cy="1543050"/>
          </a:xfrm>
          <a:prstGeom prst="rect">
            <a:avLst/>
          </a:prstGeom>
        </p:spPr>
        <p:txBody>
          <a:bodyPr lIns="0" tIns="0" rIns="0" bIns="0" rtlCol="0" anchor="t">
            <a:spAutoFit/>
          </a:bodyPr>
          <a:lstStyle/>
          <a:p>
            <a:pPr algn="ctr">
              <a:lnSpc>
                <a:spcPts val="5999"/>
              </a:lnSpc>
            </a:pPr>
            <a:r>
              <a:rPr lang="en-US" sz="4999" b="1">
                <a:solidFill>
                  <a:srgbClr val="000000"/>
                </a:solidFill>
                <a:latin typeface="Poppins Bold"/>
                <a:ea typeface="Poppins Bold"/>
                <a:cs typeface="Poppins Bold"/>
                <a:sym typeface="Poppins Bold"/>
              </a:rPr>
              <a:t>A IMPORTÂNCIA DA PARTICIPAÇÃO ATIVA DO PAI NO PRÉ-NATAL</a:t>
            </a:r>
          </a:p>
        </p:txBody>
      </p:sp>
      <p:sp>
        <p:nvSpPr>
          <p:cNvPr id="10" name="TextBox 10"/>
          <p:cNvSpPr txBox="1"/>
          <p:nvPr/>
        </p:nvSpPr>
        <p:spPr>
          <a:xfrm>
            <a:off x="2637571" y="9239250"/>
            <a:ext cx="13012858" cy="742950"/>
          </a:xfrm>
          <a:prstGeom prst="rect">
            <a:avLst/>
          </a:prstGeom>
        </p:spPr>
        <p:txBody>
          <a:bodyPr lIns="0" tIns="0" rIns="0" bIns="0" rtlCol="0" anchor="t">
            <a:spAutoFit/>
          </a:bodyPr>
          <a:lstStyle/>
          <a:p>
            <a:pPr algn="ctr">
              <a:lnSpc>
                <a:spcPts val="2879"/>
              </a:lnSpc>
            </a:pPr>
            <a:r>
              <a:rPr lang="en-US" sz="2400">
                <a:solidFill>
                  <a:srgbClr val="000000"/>
                </a:solidFill>
                <a:latin typeface="Poppins"/>
                <a:ea typeface="Poppins"/>
                <a:cs typeface="Poppins"/>
                <a:sym typeface="Poppins"/>
              </a:rPr>
              <a:t>Rio de Janeiro</a:t>
            </a:r>
          </a:p>
          <a:p>
            <a:pPr algn="ctr">
              <a:lnSpc>
                <a:spcPts val="2879"/>
              </a:lnSpc>
            </a:pPr>
            <a:r>
              <a:rPr lang="en-US" sz="2400">
                <a:solidFill>
                  <a:srgbClr val="000000"/>
                </a:solidFill>
                <a:latin typeface="Poppins"/>
                <a:ea typeface="Poppins"/>
                <a:cs typeface="Poppins"/>
                <a:sym typeface="Poppins"/>
              </a:rPr>
              <a:t>2025</a:t>
            </a:r>
          </a:p>
        </p:txBody>
      </p:sp>
      <p:sp>
        <p:nvSpPr>
          <p:cNvPr id="11" name="Freeform 11"/>
          <p:cNvSpPr/>
          <p:nvPr/>
        </p:nvSpPr>
        <p:spPr>
          <a:xfrm>
            <a:off x="0" y="3505945"/>
            <a:ext cx="4283522" cy="7169075"/>
          </a:xfrm>
          <a:custGeom>
            <a:avLst/>
            <a:gdLst/>
            <a:ahLst/>
            <a:cxnLst/>
            <a:rect l="l" t="t" r="r" b="b"/>
            <a:pathLst>
              <a:path w="4283522" h="7169075">
                <a:moveTo>
                  <a:pt x="0" y="0"/>
                </a:moveTo>
                <a:lnTo>
                  <a:pt x="4283522" y="0"/>
                </a:lnTo>
                <a:lnTo>
                  <a:pt x="4283522" y="7169075"/>
                </a:lnTo>
                <a:lnTo>
                  <a:pt x="0" y="7169075"/>
                </a:lnTo>
                <a:lnTo>
                  <a:pt x="0" y="0"/>
                </a:lnTo>
                <a:close/>
              </a:path>
            </a:pathLst>
          </a:custGeom>
          <a:blipFill>
            <a:blip r:embed="rId4"/>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05562" y="-129438"/>
            <a:ext cx="13681343" cy="2525826"/>
          </a:xfrm>
          <a:prstGeom prst="rect">
            <a:avLst/>
          </a:prstGeom>
        </p:spPr>
        <p:txBody>
          <a:bodyPr lIns="0" tIns="0" rIns="0" bIns="0" rtlCol="0" anchor="t">
            <a:spAutoFit/>
          </a:bodyPr>
          <a:lstStyle/>
          <a:p>
            <a:pPr algn="just">
              <a:lnSpc>
                <a:spcPts val="17453"/>
              </a:lnSpc>
            </a:pPr>
            <a:r>
              <a:rPr lang="en-US" sz="17993" spc="-935">
                <a:solidFill>
                  <a:srgbClr val="F2788E">
                    <a:alpha val="49804"/>
                  </a:srgbClr>
                </a:solidFill>
                <a:latin typeface="The Seasons"/>
                <a:ea typeface="The Seasons"/>
                <a:cs typeface="The Seasons"/>
                <a:sym typeface="The Seasons"/>
              </a:rPr>
              <a:t>resultados</a:t>
            </a:r>
          </a:p>
        </p:txBody>
      </p:sp>
      <p:grpSp>
        <p:nvGrpSpPr>
          <p:cNvPr id="3" name="Group 3"/>
          <p:cNvGrpSpPr/>
          <p:nvPr/>
        </p:nvGrpSpPr>
        <p:grpSpPr>
          <a:xfrm>
            <a:off x="9144000" y="1262296"/>
            <a:ext cx="9144000" cy="7762409"/>
            <a:chOff x="0" y="0"/>
            <a:chExt cx="12192000" cy="10349878"/>
          </a:xfrm>
        </p:grpSpPr>
        <p:sp>
          <p:nvSpPr>
            <p:cNvPr id="4" name="Freeform 4"/>
            <p:cNvSpPr/>
            <p:nvPr/>
          </p:nvSpPr>
          <p:spPr>
            <a:xfrm>
              <a:off x="0" y="925388"/>
              <a:ext cx="12192000" cy="9424491"/>
            </a:xfrm>
            <a:custGeom>
              <a:avLst/>
              <a:gdLst/>
              <a:ahLst/>
              <a:cxnLst/>
              <a:rect l="l" t="t" r="r" b="b"/>
              <a:pathLst>
                <a:path w="12192000" h="9424491">
                  <a:moveTo>
                    <a:pt x="0" y="0"/>
                  </a:moveTo>
                  <a:lnTo>
                    <a:pt x="12192000" y="0"/>
                  </a:lnTo>
                  <a:lnTo>
                    <a:pt x="12192000" y="9424490"/>
                  </a:lnTo>
                  <a:lnTo>
                    <a:pt x="0" y="9424490"/>
                  </a:lnTo>
                  <a:lnTo>
                    <a:pt x="0" y="0"/>
                  </a:lnTo>
                  <a:close/>
                </a:path>
              </a:pathLst>
            </a:custGeom>
            <a:blipFill>
              <a:blip r:embed="rId2"/>
              <a:stretch>
                <a:fillRect/>
              </a:stretch>
            </a:blipFill>
          </p:spPr>
        </p:sp>
        <p:sp>
          <p:nvSpPr>
            <p:cNvPr id="5" name="Freeform 5"/>
            <p:cNvSpPr/>
            <p:nvPr/>
          </p:nvSpPr>
          <p:spPr>
            <a:xfrm>
              <a:off x="0" y="0"/>
              <a:ext cx="12192000" cy="925388"/>
            </a:xfrm>
            <a:custGeom>
              <a:avLst/>
              <a:gdLst/>
              <a:ahLst/>
              <a:cxnLst/>
              <a:rect l="l" t="t" r="r" b="b"/>
              <a:pathLst>
                <a:path w="12192000" h="925388">
                  <a:moveTo>
                    <a:pt x="0" y="0"/>
                  </a:moveTo>
                  <a:lnTo>
                    <a:pt x="12192000" y="0"/>
                  </a:lnTo>
                  <a:lnTo>
                    <a:pt x="12192000" y="925388"/>
                  </a:lnTo>
                  <a:lnTo>
                    <a:pt x="0" y="925388"/>
                  </a:lnTo>
                  <a:lnTo>
                    <a:pt x="0" y="0"/>
                  </a:lnTo>
                  <a:close/>
                </a:path>
              </a:pathLst>
            </a:custGeom>
            <a:blipFill>
              <a:blip r:embed="rId3"/>
              <a:stretch>
                <a:fillRect b="-1096774"/>
              </a:stretch>
            </a:blipFill>
          </p:spPr>
        </p:sp>
      </p:grpSp>
      <p:grpSp>
        <p:nvGrpSpPr>
          <p:cNvPr id="6" name="Group 6"/>
          <p:cNvGrpSpPr/>
          <p:nvPr/>
        </p:nvGrpSpPr>
        <p:grpSpPr>
          <a:xfrm>
            <a:off x="9144000" y="2399444"/>
            <a:ext cx="9280260" cy="386519"/>
            <a:chOff x="0" y="0"/>
            <a:chExt cx="2444184" cy="101799"/>
          </a:xfrm>
        </p:grpSpPr>
        <p:sp>
          <p:nvSpPr>
            <p:cNvPr id="7" name="Freeform 7"/>
            <p:cNvSpPr/>
            <p:nvPr/>
          </p:nvSpPr>
          <p:spPr>
            <a:xfrm>
              <a:off x="0" y="0"/>
              <a:ext cx="2444184" cy="101799"/>
            </a:xfrm>
            <a:custGeom>
              <a:avLst/>
              <a:gdLst/>
              <a:ahLst/>
              <a:cxnLst/>
              <a:rect l="l" t="t" r="r" b="b"/>
              <a:pathLst>
                <a:path w="2444184" h="101799">
                  <a:moveTo>
                    <a:pt x="0" y="0"/>
                  </a:moveTo>
                  <a:lnTo>
                    <a:pt x="2444184" y="0"/>
                  </a:lnTo>
                  <a:lnTo>
                    <a:pt x="2444184" y="101799"/>
                  </a:lnTo>
                  <a:lnTo>
                    <a:pt x="0" y="101799"/>
                  </a:lnTo>
                  <a:close/>
                </a:path>
              </a:pathLst>
            </a:custGeom>
            <a:solidFill>
              <a:srgbClr val="FF66C4">
                <a:alpha val="34902"/>
              </a:srgbClr>
            </a:solidFill>
          </p:spPr>
        </p:sp>
        <p:sp>
          <p:nvSpPr>
            <p:cNvPr id="8" name="TextBox 8"/>
            <p:cNvSpPr txBox="1"/>
            <p:nvPr/>
          </p:nvSpPr>
          <p:spPr>
            <a:xfrm>
              <a:off x="0" y="-66675"/>
              <a:ext cx="2444184" cy="168474"/>
            </a:xfrm>
            <a:prstGeom prst="rect">
              <a:avLst/>
            </a:prstGeom>
          </p:spPr>
          <p:txBody>
            <a:bodyPr lIns="50800" tIns="50800" rIns="50800" bIns="50800" rtlCol="0" anchor="ctr"/>
            <a:lstStyle/>
            <a:p>
              <a:pPr algn="ctr">
                <a:lnSpc>
                  <a:spcPts val="3359"/>
                </a:lnSpc>
              </a:pPr>
              <a:endParaRPr/>
            </a:p>
          </p:txBody>
        </p:sp>
      </p:grpSp>
      <p:grpSp>
        <p:nvGrpSpPr>
          <p:cNvPr id="9" name="Group 9"/>
          <p:cNvGrpSpPr/>
          <p:nvPr/>
        </p:nvGrpSpPr>
        <p:grpSpPr>
          <a:xfrm>
            <a:off x="9144000" y="4893090"/>
            <a:ext cx="9280260" cy="386519"/>
            <a:chOff x="0" y="0"/>
            <a:chExt cx="2444184" cy="101799"/>
          </a:xfrm>
        </p:grpSpPr>
        <p:sp>
          <p:nvSpPr>
            <p:cNvPr id="10" name="Freeform 10"/>
            <p:cNvSpPr/>
            <p:nvPr/>
          </p:nvSpPr>
          <p:spPr>
            <a:xfrm>
              <a:off x="0" y="0"/>
              <a:ext cx="2444184" cy="101799"/>
            </a:xfrm>
            <a:custGeom>
              <a:avLst/>
              <a:gdLst/>
              <a:ahLst/>
              <a:cxnLst/>
              <a:rect l="l" t="t" r="r" b="b"/>
              <a:pathLst>
                <a:path w="2444184" h="101799">
                  <a:moveTo>
                    <a:pt x="0" y="0"/>
                  </a:moveTo>
                  <a:lnTo>
                    <a:pt x="2444184" y="0"/>
                  </a:lnTo>
                  <a:lnTo>
                    <a:pt x="2444184" y="101799"/>
                  </a:lnTo>
                  <a:lnTo>
                    <a:pt x="0" y="101799"/>
                  </a:lnTo>
                  <a:close/>
                </a:path>
              </a:pathLst>
            </a:custGeom>
            <a:solidFill>
              <a:srgbClr val="FF66C4">
                <a:alpha val="34902"/>
              </a:srgbClr>
            </a:solidFill>
          </p:spPr>
        </p:sp>
        <p:sp>
          <p:nvSpPr>
            <p:cNvPr id="11" name="TextBox 11"/>
            <p:cNvSpPr txBox="1"/>
            <p:nvPr/>
          </p:nvSpPr>
          <p:spPr>
            <a:xfrm>
              <a:off x="0" y="-66675"/>
              <a:ext cx="2444184" cy="168474"/>
            </a:xfrm>
            <a:prstGeom prst="rect">
              <a:avLst/>
            </a:prstGeom>
          </p:spPr>
          <p:txBody>
            <a:bodyPr lIns="50800" tIns="50800" rIns="50800" bIns="50800" rtlCol="0" anchor="ctr"/>
            <a:lstStyle/>
            <a:p>
              <a:pPr algn="ctr">
                <a:lnSpc>
                  <a:spcPts val="3359"/>
                </a:lnSpc>
              </a:pPr>
              <a:endParaRPr/>
            </a:p>
          </p:txBody>
        </p:sp>
      </p:grpSp>
      <p:grpSp>
        <p:nvGrpSpPr>
          <p:cNvPr id="12" name="Group 12"/>
          <p:cNvGrpSpPr/>
          <p:nvPr/>
        </p:nvGrpSpPr>
        <p:grpSpPr>
          <a:xfrm>
            <a:off x="9144000" y="5752562"/>
            <a:ext cx="9280260" cy="386519"/>
            <a:chOff x="0" y="0"/>
            <a:chExt cx="2444184" cy="101799"/>
          </a:xfrm>
        </p:grpSpPr>
        <p:sp>
          <p:nvSpPr>
            <p:cNvPr id="13" name="Freeform 13"/>
            <p:cNvSpPr/>
            <p:nvPr/>
          </p:nvSpPr>
          <p:spPr>
            <a:xfrm>
              <a:off x="0" y="0"/>
              <a:ext cx="2444184" cy="101799"/>
            </a:xfrm>
            <a:custGeom>
              <a:avLst/>
              <a:gdLst/>
              <a:ahLst/>
              <a:cxnLst/>
              <a:rect l="l" t="t" r="r" b="b"/>
              <a:pathLst>
                <a:path w="2444184" h="101799">
                  <a:moveTo>
                    <a:pt x="0" y="0"/>
                  </a:moveTo>
                  <a:lnTo>
                    <a:pt x="2444184" y="0"/>
                  </a:lnTo>
                  <a:lnTo>
                    <a:pt x="2444184" y="101799"/>
                  </a:lnTo>
                  <a:lnTo>
                    <a:pt x="0" y="101799"/>
                  </a:lnTo>
                  <a:close/>
                </a:path>
              </a:pathLst>
            </a:custGeom>
            <a:solidFill>
              <a:srgbClr val="FF66C4">
                <a:alpha val="34902"/>
              </a:srgbClr>
            </a:solidFill>
          </p:spPr>
        </p:sp>
        <p:sp>
          <p:nvSpPr>
            <p:cNvPr id="14" name="TextBox 14"/>
            <p:cNvSpPr txBox="1"/>
            <p:nvPr/>
          </p:nvSpPr>
          <p:spPr>
            <a:xfrm>
              <a:off x="0" y="-66675"/>
              <a:ext cx="2444184" cy="168474"/>
            </a:xfrm>
            <a:prstGeom prst="rect">
              <a:avLst/>
            </a:prstGeom>
          </p:spPr>
          <p:txBody>
            <a:bodyPr lIns="50800" tIns="50800" rIns="50800" bIns="50800" rtlCol="0" anchor="ctr"/>
            <a:lstStyle/>
            <a:p>
              <a:pPr algn="ctr">
                <a:lnSpc>
                  <a:spcPts val="3359"/>
                </a:lnSpc>
              </a:pPr>
              <a:endParaRPr/>
            </a:p>
          </p:txBody>
        </p:sp>
      </p:grpSp>
      <p:grpSp>
        <p:nvGrpSpPr>
          <p:cNvPr id="15" name="Group 15"/>
          <p:cNvGrpSpPr/>
          <p:nvPr/>
        </p:nvGrpSpPr>
        <p:grpSpPr>
          <a:xfrm>
            <a:off x="9144000" y="6191330"/>
            <a:ext cx="9280260" cy="386519"/>
            <a:chOff x="0" y="0"/>
            <a:chExt cx="2444184" cy="101799"/>
          </a:xfrm>
        </p:grpSpPr>
        <p:sp>
          <p:nvSpPr>
            <p:cNvPr id="16" name="Freeform 16"/>
            <p:cNvSpPr/>
            <p:nvPr/>
          </p:nvSpPr>
          <p:spPr>
            <a:xfrm>
              <a:off x="0" y="0"/>
              <a:ext cx="2444184" cy="101799"/>
            </a:xfrm>
            <a:custGeom>
              <a:avLst/>
              <a:gdLst/>
              <a:ahLst/>
              <a:cxnLst/>
              <a:rect l="l" t="t" r="r" b="b"/>
              <a:pathLst>
                <a:path w="2444184" h="101799">
                  <a:moveTo>
                    <a:pt x="0" y="0"/>
                  </a:moveTo>
                  <a:lnTo>
                    <a:pt x="2444184" y="0"/>
                  </a:lnTo>
                  <a:lnTo>
                    <a:pt x="2444184" y="101799"/>
                  </a:lnTo>
                  <a:lnTo>
                    <a:pt x="0" y="101799"/>
                  </a:lnTo>
                  <a:close/>
                </a:path>
              </a:pathLst>
            </a:custGeom>
            <a:solidFill>
              <a:srgbClr val="FF66C4">
                <a:alpha val="34902"/>
              </a:srgbClr>
            </a:solidFill>
          </p:spPr>
        </p:sp>
        <p:sp>
          <p:nvSpPr>
            <p:cNvPr id="17" name="TextBox 17"/>
            <p:cNvSpPr txBox="1"/>
            <p:nvPr/>
          </p:nvSpPr>
          <p:spPr>
            <a:xfrm>
              <a:off x="0" y="-66675"/>
              <a:ext cx="2444184" cy="168474"/>
            </a:xfrm>
            <a:prstGeom prst="rect">
              <a:avLst/>
            </a:prstGeom>
          </p:spPr>
          <p:txBody>
            <a:bodyPr lIns="50800" tIns="50800" rIns="50800" bIns="50800" rtlCol="0" anchor="ctr"/>
            <a:lstStyle/>
            <a:p>
              <a:pPr algn="ctr">
                <a:lnSpc>
                  <a:spcPts val="3359"/>
                </a:lnSpc>
              </a:pPr>
              <a:endParaRPr/>
            </a:p>
          </p:txBody>
        </p:sp>
      </p:grpSp>
      <p:sp>
        <p:nvSpPr>
          <p:cNvPr id="18" name="TextBox 18"/>
          <p:cNvSpPr txBox="1"/>
          <p:nvPr/>
        </p:nvSpPr>
        <p:spPr>
          <a:xfrm>
            <a:off x="1028700" y="1889539"/>
            <a:ext cx="6064652" cy="509905"/>
          </a:xfrm>
          <a:prstGeom prst="rect">
            <a:avLst/>
          </a:prstGeom>
        </p:spPr>
        <p:txBody>
          <a:bodyPr lIns="0" tIns="0" rIns="0" bIns="0" rtlCol="0" anchor="t">
            <a:spAutoFit/>
          </a:bodyPr>
          <a:lstStyle/>
          <a:p>
            <a:pPr algn="l">
              <a:lnSpc>
                <a:spcPts val="3920"/>
              </a:lnSpc>
            </a:pPr>
            <a:r>
              <a:rPr lang="en-US" sz="2800">
                <a:solidFill>
                  <a:srgbClr val="000000"/>
                </a:solidFill>
                <a:latin typeface="Poppins"/>
                <a:ea typeface="Poppins"/>
                <a:cs typeface="Poppins"/>
                <a:sym typeface="Poppins"/>
              </a:rPr>
              <a:t>Características obstétricas</a:t>
            </a:r>
          </a:p>
        </p:txBody>
      </p:sp>
      <p:sp>
        <p:nvSpPr>
          <p:cNvPr id="19" name="Freeform 19"/>
          <p:cNvSpPr/>
          <p:nvPr/>
        </p:nvSpPr>
        <p:spPr>
          <a:xfrm>
            <a:off x="4348287" y="3893311"/>
            <a:ext cx="4938035" cy="6518858"/>
          </a:xfrm>
          <a:custGeom>
            <a:avLst/>
            <a:gdLst/>
            <a:ahLst/>
            <a:cxnLst/>
            <a:rect l="l" t="t" r="r" b="b"/>
            <a:pathLst>
              <a:path w="4938035" h="6518858">
                <a:moveTo>
                  <a:pt x="0" y="0"/>
                </a:moveTo>
                <a:lnTo>
                  <a:pt x="4938034" y="0"/>
                </a:lnTo>
                <a:lnTo>
                  <a:pt x="4938034" y="6518858"/>
                </a:lnTo>
                <a:lnTo>
                  <a:pt x="0" y="6518858"/>
                </a:lnTo>
                <a:lnTo>
                  <a:pt x="0" y="0"/>
                </a:lnTo>
                <a:close/>
              </a:path>
            </a:pathLst>
          </a:custGeom>
          <a:blipFill>
            <a:blip r:embed="rId4"/>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886483"/>
            <a:ext cx="6064652" cy="509905"/>
          </a:xfrm>
          <a:prstGeom prst="rect">
            <a:avLst/>
          </a:prstGeom>
        </p:spPr>
        <p:txBody>
          <a:bodyPr lIns="0" tIns="0" rIns="0" bIns="0" rtlCol="0" anchor="t">
            <a:spAutoFit/>
          </a:bodyPr>
          <a:lstStyle/>
          <a:p>
            <a:pPr algn="l">
              <a:lnSpc>
                <a:spcPts val="3920"/>
              </a:lnSpc>
            </a:pPr>
            <a:r>
              <a:rPr lang="en-US" sz="2800">
                <a:solidFill>
                  <a:srgbClr val="000000"/>
                </a:solidFill>
                <a:latin typeface="Poppins"/>
                <a:ea typeface="Poppins"/>
                <a:cs typeface="Poppins"/>
                <a:sym typeface="Poppins"/>
              </a:rPr>
              <a:t>Características de pré-natal</a:t>
            </a:r>
          </a:p>
        </p:txBody>
      </p:sp>
      <p:grpSp>
        <p:nvGrpSpPr>
          <p:cNvPr id="3" name="Group 3"/>
          <p:cNvGrpSpPr/>
          <p:nvPr/>
        </p:nvGrpSpPr>
        <p:grpSpPr>
          <a:xfrm>
            <a:off x="9144000" y="2554022"/>
            <a:ext cx="9280260" cy="5178955"/>
            <a:chOff x="0" y="0"/>
            <a:chExt cx="12373680" cy="6905273"/>
          </a:xfrm>
        </p:grpSpPr>
        <p:sp>
          <p:nvSpPr>
            <p:cNvPr id="4" name="Freeform 4"/>
            <p:cNvSpPr/>
            <p:nvPr/>
          </p:nvSpPr>
          <p:spPr>
            <a:xfrm>
              <a:off x="0" y="0"/>
              <a:ext cx="12192000" cy="925388"/>
            </a:xfrm>
            <a:custGeom>
              <a:avLst/>
              <a:gdLst/>
              <a:ahLst/>
              <a:cxnLst/>
              <a:rect l="l" t="t" r="r" b="b"/>
              <a:pathLst>
                <a:path w="12192000" h="925388">
                  <a:moveTo>
                    <a:pt x="0" y="0"/>
                  </a:moveTo>
                  <a:lnTo>
                    <a:pt x="12192000" y="0"/>
                  </a:lnTo>
                  <a:lnTo>
                    <a:pt x="12192000" y="925388"/>
                  </a:lnTo>
                  <a:lnTo>
                    <a:pt x="0" y="925388"/>
                  </a:lnTo>
                  <a:lnTo>
                    <a:pt x="0" y="0"/>
                  </a:lnTo>
                  <a:close/>
                </a:path>
              </a:pathLst>
            </a:custGeom>
            <a:blipFill>
              <a:blip r:embed="rId2"/>
              <a:stretch>
                <a:fillRect b="-1096774"/>
              </a:stretch>
            </a:blipFill>
          </p:spPr>
        </p:sp>
        <p:sp>
          <p:nvSpPr>
            <p:cNvPr id="5" name="Freeform 5"/>
            <p:cNvSpPr/>
            <p:nvPr/>
          </p:nvSpPr>
          <p:spPr>
            <a:xfrm>
              <a:off x="0" y="925388"/>
              <a:ext cx="12192000" cy="5878286"/>
            </a:xfrm>
            <a:custGeom>
              <a:avLst/>
              <a:gdLst/>
              <a:ahLst/>
              <a:cxnLst/>
              <a:rect l="l" t="t" r="r" b="b"/>
              <a:pathLst>
                <a:path w="12192000" h="5878286">
                  <a:moveTo>
                    <a:pt x="0" y="0"/>
                  </a:moveTo>
                  <a:lnTo>
                    <a:pt x="12192000" y="0"/>
                  </a:lnTo>
                  <a:lnTo>
                    <a:pt x="12192000" y="5878285"/>
                  </a:lnTo>
                  <a:lnTo>
                    <a:pt x="0" y="5878285"/>
                  </a:lnTo>
                  <a:lnTo>
                    <a:pt x="0" y="0"/>
                  </a:lnTo>
                  <a:close/>
                </a:path>
              </a:pathLst>
            </a:custGeom>
            <a:blipFill>
              <a:blip r:embed="rId3"/>
              <a:stretch>
                <a:fillRect/>
              </a:stretch>
            </a:blipFill>
          </p:spPr>
        </p:sp>
        <p:grpSp>
          <p:nvGrpSpPr>
            <p:cNvPr id="6" name="Group 6"/>
            <p:cNvGrpSpPr/>
            <p:nvPr/>
          </p:nvGrpSpPr>
          <p:grpSpPr>
            <a:xfrm>
              <a:off x="0" y="2085729"/>
              <a:ext cx="12373680" cy="515359"/>
              <a:chOff x="0" y="0"/>
              <a:chExt cx="2444184" cy="101799"/>
            </a:xfrm>
          </p:grpSpPr>
          <p:sp>
            <p:nvSpPr>
              <p:cNvPr id="7" name="Freeform 7"/>
              <p:cNvSpPr/>
              <p:nvPr/>
            </p:nvSpPr>
            <p:spPr>
              <a:xfrm>
                <a:off x="0" y="0"/>
                <a:ext cx="2444184" cy="101799"/>
              </a:xfrm>
              <a:custGeom>
                <a:avLst/>
                <a:gdLst/>
                <a:ahLst/>
                <a:cxnLst/>
                <a:rect l="l" t="t" r="r" b="b"/>
                <a:pathLst>
                  <a:path w="2444184" h="101799">
                    <a:moveTo>
                      <a:pt x="0" y="0"/>
                    </a:moveTo>
                    <a:lnTo>
                      <a:pt x="2444184" y="0"/>
                    </a:lnTo>
                    <a:lnTo>
                      <a:pt x="2444184" y="101799"/>
                    </a:lnTo>
                    <a:lnTo>
                      <a:pt x="0" y="101799"/>
                    </a:lnTo>
                    <a:close/>
                  </a:path>
                </a:pathLst>
              </a:custGeom>
              <a:solidFill>
                <a:srgbClr val="FF66C4">
                  <a:alpha val="34902"/>
                </a:srgbClr>
              </a:solidFill>
            </p:spPr>
          </p:sp>
          <p:sp>
            <p:nvSpPr>
              <p:cNvPr id="8" name="TextBox 8"/>
              <p:cNvSpPr txBox="1"/>
              <p:nvPr/>
            </p:nvSpPr>
            <p:spPr>
              <a:xfrm>
                <a:off x="0" y="-66675"/>
                <a:ext cx="2444184" cy="168474"/>
              </a:xfrm>
              <a:prstGeom prst="rect">
                <a:avLst/>
              </a:prstGeom>
            </p:spPr>
            <p:txBody>
              <a:bodyPr lIns="50800" tIns="50800" rIns="50800" bIns="50800" rtlCol="0" anchor="ctr"/>
              <a:lstStyle/>
              <a:p>
                <a:pPr algn="ctr">
                  <a:lnSpc>
                    <a:spcPts val="3359"/>
                  </a:lnSpc>
                </a:pPr>
                <a:endParaRPr/>
              </a:p>
            </p:txBody>
          </p:sp>
        </p:grpSp>
        <p:grpSp>
          <p:nvGrpSpPr>
            <p:cNvPr id="9" name="Group 9"/>
            <p:cNvGrpSpPr/>
            <p:nvPr/>
          </p:nvGrpSpPr>
          <p:grpSpPr>
            <a:xfrm>
              <a:off x="0" y="5804890"/>
              <a:ext cx="12373680" cy="515359"/>
              <a:chOff x="0" y="0"/>
              <a:chExt cx="2444184" cy="101799"/>
            </a:xfrm>
          </p:grpSpPr>
          <p:sp>
            <p:nvSpPr>
              <p:cNvPr id="10" name="Freeform 10"/>
              <p:cNvSpPr/>
              <p:nvPr/>
            </p:nvSpPr>
            <p:spPr>
              <a:xfrm>
                <a:off x="0" y="0"/>
                <a:ext cx="2444184" cy="101799"/>
              </a:xfrm>
              <a:custGeom>
                <a:avLst/>
                <a:gdLst/>
                <a:ahLst/>
                <a:cxnLst/>
                <a:rect l="l" t="t" r="r" b="b"/>
                <a:pathLst>
                  <a:path w="2444184" h="101799">
                    <a:moveTo>
                      <a:pt x="0" y="0"/>
                    </a:moveTo>
                    <a:lnTo>
                      <a:pt x="2444184" y="0"/>
                    </a:lnTo>
                    <a:lnTo>
                      <a:pt x="2444184" y="101799"/>
                    </a:lnTo>
                    <a:lnTo>
                      <a:pt x="0" y="101799"/>
                    </a:lnTo>
                    <a:close/>
                  </a:path>
                </a:pathLst>
              </a:custGeom>
              <a:solidFill>
                <a:srgbClr val="FF66C4">
                  <a:alpha val="34902"/>
                </a:srgbClr>
              </a:solidFill>
            </p:spPr>
          </p:sp>
          <p:sp>
            <p:nvSpPr>
              <p:cNvPr id="11" name="TextBox 11"/>
              <p:cNvSpPr txBox="1"/>
              <p:nvPr/>
            </p:nvSpPr>
            <p:spPr>
              <a:xfrm>
                <a:off x="0" y="-66675"/>
                <a:ext cx="2444184" cy="168474"/>
              </a:xfrm>
              <a:prstGeom prst="rect">
                <a:avLst/>
              </a:prstGeom>
            </p:spPr>
            <p:txBody>
              <a:bodyPr lIns="50800" tIns="50800" rIns="50800" bIns="50800" rtlCol="0" anchor="ctr"/>
              <a:lstStyle/>
              <a:p>
                <a:pPr algn="ctr">
                  <a:lnSpc>
                    <a:spcPts val="3359"/>
                  </a:lnSpc>
                </a:pPr>
                <a:endParaRPr/>
              </a:p>
            </p:txBody>
          </p:sp>
        </p:grpSp>
        <p:grpSp>
          <p:nvGrpSpPr>
            <p:cNvPr id="12" name="Group 12"/>
            <p:cNvGrpSpPr/>
            <p:nvPr/>
          </p:nvGrpSpPr>
          <p:grpSpPr>
            <a:xfrm>
              <a:off x="0" y="6389914"/>
              <a:ext cx="12373680" cy="515359"/>
              <a:chOff x="0" y="0"/>
              <a:chExt cx="2444184" cy="101799"/>
            </a:xfrm>
          </p:grpSpPr>
          <p:sp>
            <p:nvSpPr>
              <p:cNvPr id="13" name="Freeform 13"/>
              <p:cNvSpPr/>
              <p:nvPr/>
            </p:nvSpPr>
            <p:spPr>
              <a:xfrm>
                <a:off x="0" y="0"/>
                <a:ext cx="2444184" cy="101799"/>
              </a:xfrm>
              <a:custGeom>
                <a:avLst/>
                <a:gdLst/>
                <a:ahLst/>
                <a:cxnLst/>
                <a:rect l="l" t="t" r="r" b="b"/>
                <a:pathLst>
                  <a:path w="2444184" h="101799">
                    <a:moveTo>
                      <a:pt x="0" y="0"/>
                    </a:moveTo>
                    <a:lnTo>
                      <a:pt x="2444184" y="0"/>
                    </a:lnTo>
                    <a:lnTo>
                      <a:pt x="2444184" y="101799"/>
                    </a:lnTo>
                    <a:lnTo>
                      <a:pt x="0" y="101799"/>
                    </a:lnTo>
                    <a:close/>
                  </a:path>
                </a:pathLst>
              </a:custGeom>
              <a:solidFill>
                <a:srgbClr val="FF66C4">
                  <a:alpha val="34902"/>
                </a:srgbClr>
              </a:solidFill>
            </p:spPr>
          </p:sp>
          <p:sp>
            <p:nvSpPr>
              <p:cNvPr id="14" name="TextBox 14"/>
              <p:cNvSpPr txBox="1"/>
              <p:nvPr/>
            </p:nvSpPr>
            <p:spPr>
              <a:xfrm>
                <a:off x="0" y="-66675"/>
                <a:ext cx="2444184" cy="168474"/>
              </a:xfrm>
              <a:prstGeom prst="rect">
                <a:avLst/>
              </a:prstGeom>
            </p:spPr>
            <p:txBody>
              <a:bodyPr lIns="50800" tIns="50800" rIns="50800" bIns="50800" rtlCol="0" anchor="ctr"/>
              <a:lstStyle/>
              <a:p>
                <a:pPr algn="ctr">
                  <a:lnSpc>
                    <a:spcPts val="3359"/>
                  </a:lnSpc>
                </a:pPr>
                <a:endParaRPr/>
              </a:p>
            </p:txBody>
          </p:sp>
        </p:grpSp>
        <p:sp>
          <p:nvSpPr>
            <p:cNvPr id="15" name="Freeform 15"/>
            <p:cNvSpPr/>
            <p:nvPr/>
          </p:nvSpPr>
          <p:spPr>
            <a:xfrm>
              <a:off x="158948" y="3664047"/>
              <a:ext cx="10572362" cy="550842"/>
            </a:xfrm>
            <a:custGeom>
              <a:avLst/>
              <a:gdLst/>
              <a:ahLst/>
              <a:cxnLst/>
              <a:rect l="l" t="t" r="r" b="b"/>
              <a:pathLst>
                <a:path w="10572362" h="550842">
                  <a:moveTo>
                    <a:pt x="0" y="0"/>
                  </a:moveTo>
                  <a:lnTo>
                    <a:pt x="10572362" y="0"/>
                  </a:lnTo>
                  <a:lnTo>
                    <a:pt x="10572362" y="550841"/>
                  </a:lnTo>
                  <a:lnTo>
                    <a:pt x="0" y="550841"/>
                  </a:lnTo>
                  <a:lnTo>
                    <a:pt x="0" y="0"/>
                  </a:lnTo>
                  <a:close/>
                </a:path>
              </a:pathLst>
            </a:custGeom>
            <a:blipFill>
              <a:blip r:embed="rId3"/>
              <a:stretch>
                <a:fillRect l="-15319" t="-496684" b="-470462"/>
              </a:stretch>
            </a:blipFill>
          </p:spPr>
        </p:sp>
      </p:grpSp>
      <p:sp>
        <p:nvSpPr>
          <p:cNvPr id="16" name="Freeform 16"/>
          <p:cNvSpPr/>
          <p:nvPr/>
        </p:nvSpPr>
        <p:spPr>
          <a:xfrm>
            <a:off x="4348287" y="3893311"/>
            <a:ext cx="4938035" cy="6518858"/>
          </a:xfrm>
          <a:custGeom>
            <a:avLst/>
            <a:gdLst/>
            <a:ahLst/>
            <a:cxnLst/>
            <a:rect l="l" t="t" r="r" b="b"/>
            <a:pathLst>
              <a:path w="4938035" h="6518858">
                <a:moveTo>
                  <a:pt x="0" y="0"/>
                </a:moveTo>
                <a:lnTo>
                  <a:pt x="4938034" y="0"/>
                </a:lnTo>
                <a:lnTo>
                  <a:pt x="4938034" y="6518858"/>
                </a:lnTo>
                <a:lnTo>
                  <a:pt x="0" y="6518858"/>
                </a:lnTo>
                <a:lnTo>
                  <a:pt x="0" y="0"/>
                </a:lnTo>
                <a:close/>
              </a:path>
            </a:pathLst>
          </a:custGeom>
          <a:blipFill>
            <a:blip r:embed="rId4"/>
            <a:stretch>
              <a:fillRect/>
            </a:stretch>
          </a:blipFill>
        </p:spPr>
      </p:sp>
      <p:sp>
        <p:nvSpPr>
          <p:cNvPr id="17" name="TextBox 17"/>
          <p:cNvSpPr txBox="1"/>
          <p:nvPr/>
        </p:nvSpPr>
        <p:spPr>
          <a:xfrm>
            <a:off x="-205562" y="-129438"/>
            <a:ext cx="13681343" cy="2525826"/>
          </a:xfrm>
          <a:prstGeom prst="rect">
            <a:avLst/>
          </a:prstGeom>
        </p:spPr>
        <p:txBody>
          <a:bodyPr lIns="0" tIns="0" rIns="0" bIns="0" rtlCol="0" anchor="t">
            <a:spAutoFit/>
          </a:bodyPr>
          <a:lstStyle/>
          <a:p>
            <a:pPr algn="just">
              <a:lnSpc>
                <a:spcPts val="17453"/>
              </a:lnSpc>
            </a:pPr>
            <a:r>
              <a:rPr lang="en-US" sz="17993" spc="-935">
                <a:solidFill>
                  <a:srgbClr val="F2788E">
                    <a:alpha val="49804"/>
                  </a:srgbClr>
                </a:solidFill>
                <a:latin typeface="The Seasons"/>
                <a:ea typeface="The Seasons"/>
                <a:cs typeface="The Seasons"/>
                <a:sym typeface="The Seasons"/>
              </a:rPr>
              <a:t>resultados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3278" y="1850923"/>
            <a:ext cx="6064652" cy="1005205"/>
          </a:xfrm>
          <a:prstGeom prst="rect">
            <a:avLst/>
          </a:prstGeom>
        </p:spPr>
        <p:txBody>
          <a:bodyPr lIns="0" tIns="0" rIns="0" bIns="0" rtlCol="0" anchor="t">
            <a:spAutoFit/>
          </a:bodyPr>
          <a:lstStyle/>
          <a:p>
            <a:pPr algn="l">
              <a:lnSpc>
                <a:spcPts val="3920"/>
              </a:lnSpc>
            </a:pPr>
            <a:r>
              <a:rPr lang="en-US" sz="2800">
                <a:solidFill>
                  <a:srgbClr val="000000"/>
                </a:solidFill>
                <a:latin typeface="Poppins"/>
                <a:ea typeface="Poppins"/>
                <a:cs typeface="Poppins"/>
                <a:sym typeface="Poppins"/>
              </a:rPr>
              <a:t>Percepção da participação do pai nas consultas de pré-natal</a:t>
            </a:r>
          </a:p>
        </p:txBody>
      </p:sp>
      <p:grpSp>
        <p:nvGrpSpPr>
          <p:cNvPr id="3" name="Group 3"/>
          <p:cNvGrpSpPr/>
          <p:nvPr/>
        </p:nvGrpSpPr>
        <p:grpSpPr>
          <a:xfrm>
            <a:off x="10924871" y="-1004632"/>
            <a:ext cx="6886282" cy="1710775"/>
            <a:chOff x="0" y="0"/>
            <a:chExt cx="1654898" cy="411130"/>
          </a:xfrm>
        </p:grpSpPr>
        <p:sp>
          <p:nvSpPr>
            <p:cNvPr id="4" name="Freeform 4"/>
            <p:cNvSpPr/>
            <p:nvPr/>
          </p:nvSpPr>
          <p:spPr>
            <a:xfrm>
              <a:off x="0" y="0"/>
              <a:ext cx="1654898" cy="411130"/>
            </a:xfrm>
            <a:custGeom>
              <a:avLst/>
              <a:gdLst/>
              <a:ahLst/>
              <a:cxnLst/>
              <a:rect l="l" t="t" r="r" b="b"/>
              <a:pathLst>
                <a:path w="1654898" h="411130">
                  <a:moveTo>
                    <a:pt x="0" y="0"/>
                  </a:moveTo>
                  <a:lnTo>
                    <a:pt x="1654898" y="0"/>
                  </a:lnTo>
                  <a:lnTo>
                    <a:pt x="1654898" y="411130"/>
                  </a:lnTo>
                  <a:lnTo>
                    <a:pt x="0" y="411130"/>
                  </a:lnTo>
                  <a:close/>
                </a:path>
              </a:pathLst>
            </a:custGeom>
            <a:solidFill>
              <a:srgbClr val="FFFFFF"/>
            </a:solidFill>
          </p:spPr>
        </p:sp>
        <p:sp>
          <p:nvSpPr>
            <p:cNvPr id="5" name="TextBox 5"/>
            <p:cNvSpPr txBox="1"/>
            <p:nvPr/>
          </p:nvSpPr>
          <p:spPr>
            <a:xfrm>
              <a:off x="0" y="-66675"/>
              <a:ext cx="1654898" cy="477805"/>
            </a:xfrm>
            <a:prstGeom prst="rect">
              <a:avLst/>
            </a:prstGeom>
          </p:spPr>
          <p:txBody>
            <a:bodyPr lIns="55674" tIns="55674" rIns="55674" bIns="55674" rtlCol="0" anchor="ctr"/>
            <a:lstStyle/>
            <a:p>
              <a:pPr algn="l">
                <a:lnSpc>
                  <a:spcPts val="3359"/>
                </a:lnSpc>
              </a:pPr>
              <a:endParaRPr/>
            </a:p>
          </p:txBody>
        </p:sp>
      </p:grpSp>
      <p:sp>
        <p:nvSpPr>
          <p:cNvPr id="6" name="TextBox 6"/>
          <p:cNvSpPr txBox="1"/>
          <p:nvPr/>
        </p:nvSpPr>
        <p:spPr>
          <a:xfrm>
            <a:off x="1023278" y="3401188"/>
            <a:ext cx="9429454" cy="4877437"/>
          </a:xfrm>
          <a:prstGeom prst="rect">
            <a:avLst/>
          </a:prstGeom>
        </p:spPr>
        <p:txBody>
          <a:bodyPr lIns="0" tIns="0" rIns="0" bIns="0" rtlCol="0" anchor="t">
            <a:spAutoFit/>
          </a:bodyPr>
          <a:lstStyle/>
          <a:p>
            <a:pPr marL="647695" lvl="1" indent="-323848" algn="l">
              <a:lnSpc>
                <a:spcPts val="5999"/>
              </a:lnSpc>
              <a:buFont typeface="Arial"/>
              <a:buChar char="•"/>
            </a:pPr>
            <a:r>
              <a:rPr lang="en-US" sz="2999">
                <a:solidFill>
                  <a:srgbClr val="000000"/>
                </a:solidFill>
                <a:latin typeface="Poppins"/>
                <a:ea typeface="Poppins"/>
                <a:cs typeface="Poppins"/>
                <a:sym typeface="Poppins"/>
              </a:rPr>
              <a:t>Percepção de que participou;</a:t>
            </a:r>
          </a:p>
          <a:p>
            <a:pPr marL="1209032" lvl="2" indent="-403011" algn="l">
              <a:lnSpc>
                <a:spcPts val="5599"/>
              </a:lnSpc>
              <a:buFont typeface="Arial"/>
              <a:buChar char="⚬"/>
            </a:pPr>
            <a:r>
              <a:rPr lang="en-US" sz="2799">
                <a:solidFill>
                  <a:srgbClr val="000000"/>
                </a:solidFill>
                <a:latin typeface="Poppins"/>
                <a:ea typeface="Poppins"/>
                <a:cs typeface="Poppins"/>
                <a:sym typeface="Poppins"/>
              </a:rPr>
              <a:t>Participação voluntária;</a:t>
            </a:r>
          </a:p>
          <a:p>
            <a:pPr marL="1209032" lvl="2" indent="-403011" algn="l">
              <a:lnSpc>
                <a:spcPts val="5599"/>
              </a:lnSpc>
              <a:buFont typeface="Arial"/>
              <a:buChar char="⚬"/>
            </a:pPr>
            <a:r>
              <a:rPr lang="en-US" sz="2799">
                <a:solidFill>
                  <a:srgbClr val="000000"/>
                </a:solidFill>
                <a:latin typeface="Poppins"/>
                <a:ea typeface="Poppins"/>
                <a:cs typeface="Poppins"/>
                <a:sym typeface="Poppins"/>
              </a:rPr>
              <a:t>Participação incentivada;</a:t>
            </a:r>
          </a:p>
          <a:p>
            <a:pPr algn="l">
              <a:lnSpc>
                <a:spcPts val="4799"/>
              </a:lnSpc>
            </a:pPr>
            <a:endParaRPr lang="en-US" sz="2799">
              <a:solidFill>
                <a:srgbClr val="000000"/>
              </a:solidFill>
              <a:latin typeface="Poppins"/>
              <a:ea typeface="Poppins"/>
              <a:cs typeface="Poppins"/>
              <a:sym typeface="Poppins"/>
            </a:endParaRPr>
          </a:p>
          <a:p>
            <a:pPr marL="647695" lvl="1" indent="-323848" algn="l">
              <a:lnSpc>
                <a:spcPts val="5999"/>
              </a:lnSpc>
              <a:buFont typeface="Arial"/>
              <a:buChar char="•"/>
            </a:pPr>
            <a:r>
              <a:rPr lang="en-US" sz="2999">
                <a:solidFill>
                  <a:srgbClr val="000000"/>
                </a:solidFill>
                <a:latin typeface="Poppins"/>
                <a:ea typeface="Poppins"/>
                <a:cs typeface="Poppins"/>
                <a:sym typeface="Poppins"/>
              </a:rPr>
              <a:t>Percepção de que não participou;</a:t>
            </a:r>
          </a:p>
          <a:p>
            <a:pPr marL="1209032" lvl="2" indent="-403011" algn="l">
              <a:lnSpc>
                <a:spcPts val="5599"/>
              </a:lnSpc>
              <a:buFont typeface="Arial"/>
              <a:buChar char="⚬"/>
            </a:pPr>
            <a:r>
              <a:rPr lang="en-US" sz="2799">
                <a:solidFill>
                  <a:srgbClr val="000000"/>
                </a:solidFill>
                <a:latin typeface="Poppins"/>
                <a:ea typeface="Poppins"/>
                <a:cs typeface="Poppins"/>
                <a:sym typeface="Poppins"/>
              </a:rPr>
              <a:t>Houve incentivo mas não participou;</a:t>
            </a:r>
          </a:p>
          <a:p>
            <a:pPr marL="1209032" lvl="2" indent="-403011" algn="l">
              <a:lnSpc>
                <a:spcPts val="5599"/>
              </a:lnSpc>
              <a:buFont typeface="Arial"/>
              <a:buChar char="⚬"/>
            </a:pPr>
            <a:r>
              <a:rPr lang="en-US" sz="2799">
                <a:solidFill>
                  <a:srgbClr val="000000"/>
                </a:solidFill>
                <a:latin typeface="Poppins"/>
                <a:ea typeface="Poppins"/>
                <a:cs typeface="Poppins"/>
                <a:sym typeface="Poppins"/>
              </a:rPr>
              <a:t>Não houve estímulo e não participou;</a:t>
            </a:r>
          </a:p>
        </p:txBody>
      </p:sp>
      <p:grpSp>
        <p:nvGrpSpPr>
          <p:cNvPr id="7" name="Group 7"/>
          <p:cNvGrpSpPr/>
          <p:nvPr/>
        </p:nvGrpSpPr>
        <p:grpSpPr>
          <a:xfrm>
            <a:off x="10924871" y="-1004632"/>
            <a:ext cx="6886282" cy="1710775"/>
            <a:chOff x="0" y="0"/>
            <a:chExt cx="1654898" cy="411130"/>
          </a:xfrm>
        </p:grpSpPr>
        <p:sp>
          <p:nvSpPr>
            <p:cNvPr id="8" name="Freeform 8"/>
            <p:cNvSpPr/>
            <p:nvPr/>
          </p:nvSpPr>
          <p:spPr>
            <a:xfrm>
              <a:off x="0" y="0"/>
              <a:ext cx="1654898" cy="411130"/>
            </a:xfrm>
            <a:custGeom>
              <a:avLst/>
              <a:gdLst/>
              <a:ahLst/>
              <a:cxnLst/>
              <a:rect l="l" t="t" r="r" b="b"/>
              <a:pathLst>
                <a:path w="1654898" h="411130">
                  <a:moveTo>
                    <a:pt x="0" y="0"/>
                  </a:moveTo>
                  <a:lnTo>
                    <a:pt x="1654898" y="0"/>
                  </a:lnTo>
                  <a:lnTo>
                    <a:pt x="1654898" y="411130"/>
                  </a:lnTo>
                  <a:lnTo>
                    <a:pt x="0" y="411130"/>
                  </a:lnTo>
                  <a:close/>
                </a:path>
              </a:pathLst>
            </a:custGeom>
            <a:solidFill>
              <a:srgbClr val="FFFFFF"/>
            </a:solidFill>
          </p:spPr>
        </p:sp>
        <p:sp>
          <p:nvSpPr>
            <p:cNvPr id="9" name="TextBox 9"/>
            <p:cNvSpPr txBox="1"/>
            <p:nvPr/>
          </p:nvSpPr>
          <p:spPr>
            <a:xfrm>
              <a:off x="0" y="-66675"/>
              <a:ext cx="1654898" cy="477805"/>
            </a:xfrm>
            <a:prstGeom prst="rect">
              <a:avLst/>
            </a:prstGeom>
          </p:spPr>
          <p:txBody>
            <a:bodyPr lIns="55674" tIns="55674" rIns="55674" bIns="55674" rtlCol="0" anchor="ctr"/>
            <a:lstStyle/>
            <a:p>
              <a:pPr algn="l">
                <a:lnSpc>
                  <a:spcPts val="3359"/>
                </a:lnSpc>
              </a:pPr>
              <a:endParaRPr/>
            </a:p>
          </p:txBody>
        </p:sp>
      </p:grpSp>
      <p:grpSp>
        <p:nvGrpSpPr>
          <p:cNvPr id="10" name="Group 10"/>
          <p:cNvGrpSpPr/>
          <p:nvPr/>
        </p:nvGrpSpPr>
        <p:grpSpPr>
          <a:xfrm>
            <a:off x="10442912" y="631446"/>
            <a:ext cx="7023159" cy="9034475"/>
            <a:chOff x="0" y="0"/>
            <a:chExt cx="9364212" cy="12045967"/>
          </a:xfrm>
        </p:grpSpPr>
        <p:pic>
          <p:nvPicPr>
            <p:cNvPr id="11" name="Picture 11"/>
            <p:cNvPicPr>
              <a:picLocks noChangeAspect="1"/>
            </p:cNvPicPr>
            <p:nvPr/>
          </p:nvPicPr>
          <p:blipFill>
            <a:blip r:embed="rId2"/>
            <a:stretch>
              <a:fillRect/>
            </a:stretch>
          </p:blipFill>
          <p:spPr>
            <a:xfrm>
              <a:off x="-918675" y="-1204597"/>
              <a:ext cx="11487484" cy="14455160"/>
            </a:xfrm>
            <a:prstGeom prst="rect">
              <a:avLst/>
            </a:prstGeom>
          </p:spPr>
        </p:pic>
        <p:grpSp>
          <p:nvGrpSpPr>
            <p:cNvPr id="12" name="Group 12"/>
            <p:cNvGrpSpPr/>
            <p:nvPr/>
          </p:nvGrpSpPr>
          <p:grpSpPr>
            <a:xfrm>
              <a:off x="476682" y="2495500"/>
              <a:ext cx="624425" cy="8838361"/>
              <a:chOff x="0" y="0"/>
              <a:chExt cx="116491" cy="1648864"/>
            </a:xfrm>
          </p:grpSpPr>
          <p:sp>
            <p:nvSpPr>
              <p:cNvPr id="13" name="Freeform 13"/>
              <p:cNvSpPr/>
              <p:nvPr/>
            </p:nvSpPr>
            <p:spPr>
              <a:xfrm>
                <a:off x="0" y="0"/>
                <a:ext cx="116491" cy="1648864"/>
              </a:xfrm>
              <a:custGeom>
                <a:avLst/>
                <a:gdLst/>
                <a:ahLst/>
                <a:cxnLst/>
                <a:rect l="l" t="t" r="r" b="b"/>
                <a:pathLst>
                  <a:path w="116491" h="1648864">
                    <a:moveTo>
                      <a:pt x="0" y="0"/>
                    </a:moveTo>
                    <a:lnTo>
                      <a:pt x="116491" y="0"/>
                    </a:lnTo>
                    <a:lnTo>
                      <a:pt x="116491" y="1648864"/>
                    </a:lnTo>
                    <a:lnTo>
                      <a:pt x="0" y="1648864"/>
                    </a:lnTo>
                    <a:close/>
                  </a:path>
                </a:pathLst>
              </a:custGeom>
              <a:solidFill>
                <a:srgbClr val="FFFFFF"/>
              </a:solidFill>
            </p:spPr>
          </p:sp>
          <p:sp>
            <p:nvSpPr>
              <p:cNvPr id="14" name="TextBox 14"/>
              <p:cNvSpPr txBox="1"/>
              <p:nvPr/>
            </p:nvSpPr>
            <p:spPr>
              <a:xfrm>
                <a:off x="0" y="-38100"/>
                <a:ext cx="116491" cy="1686964"/>
              </a:xfrm>
              <a:prstGeom prst="rect">
                <a:avLst/>
              </a:prstGeom>
            </p:spPr>
            <p:txBody>
              <a:bodyPr lIns="53788" tIns="53788" rIns="53788" bIns="53788" rtlCol="0" anchor="ctr"/>
              <a:lstStyle/>
              <a:p>
                <a:pPr algn="l">
                  <a:lnSpc>
                    <a:spcPts val="3359"/>
                  </a:lnSpc>
                </a:pPr>
                <a:endParaRPr/>
              </a:p>
            </p:txBody>
          </p:sp>
        </p:grpSp>
        <p:sp>
          <p:nvSpPr>
            <p:cNvPr id="15" name="TextBox 15"/>
            <p:cNvSpPr txBox="1"/>
            <p:nvPr/>
          </p:nvSpPr>
          <p:spPr>
            <a:xfrm>
              <a:off x="0" y="2371675"/>
              <a:ext cx="1002949" cy="8962186"/>
            </a:xfrm>
            <a:prstGeom prst="rect">
              <a:avLst/>
            </a:prstGeom>
          </p:spPr>
          <p:txBody>
            <a:bodyPr lIns="0" tIns="0" rIns="0" bIns="0" rtlCol="0" anchor="t">
              <a:spAutoFit/>
            </a:bodyPr>
            <a:lstStyle/>
            <a:p>
              <a:pPr algn="r">
                <a:lnSpc>
                  <a:spcPts val="3613"/>
                </a:lnSpc>
              </a:pPr>
              <a:r>
                <a:rPr lang="en-US" sz="2125">
                  <a:solidFill>
                    <a:srgbClr val="000000"/>
                  </a:solidFill>
                  <a:latin typeface="Poppins"/>
                  <a:ea typeface="Poppins"/>
                  <a:cs typeface="Poppins"/>
                  <a:sym typeface="Poppins"/>
                </a:rPr>
                <a:t>35%</a:t>
              </a:r>
            </a:p>
            <a:p>
              <a:pPr algn="r">
                <a:lnSpc>
                  <a:spcPts val="3613"/>
                </a:lnSpc>
              </a:pPr>
              <a:endParaRPr lang="en-US" sz="2125">
                <a:solidFill>
                  <a:srgbClr val="000000"/>
                </a:solidFill>
                <a:latin typeface="Poppins"/>
                <a:ea typeface="Poppins"/>
                <a:cs typeface="Poppins"/>
                <a:sym typeface="Poppins"/>
              </a:endParaRPr>
            </a:p>
            <a:p>
              <a:pPr algn="r">
                <a:lnSpc>
                  <a:spcPts val="3613"/>
                </a:lnSpc>
              </a:pPr>
              <a:r>
                <a:rPr lang="en-US" sz="2125">
                  <a:solidFill>
                    <a:srgbClr val="000000"/>
                  </a:solidFill>
                  <a:latin typeface="Poppins"/>
                  <a:ea typeface="Poppins"/>
                  <a:cs typeface="Poppins"/>
                  <a:sym typeface="Poppins"/>
                </a:rPr>
                <a:t>30%</a:t>
              </a:r>
            </a:p>
            <a:p>
              <a:pPr algn="r">
                <a:lnSpc>
                  <a:spcPts val="3613"/>
                </a:lnSpc>
              </a:pPr>
              <a:endParaRPr lang="en-US" sz="2125">
                <a:solidFill>
                  <a:srgbClr val="000000"/>
                </a:solidFill>
                <a:latin typeface="Poppins"/>
                <a:ea typeface="Poppins"/>
                <a:cs typeface="Poppins"/>
                <a:sym typeface="Poppins"/>
              </a:endParaRPr>
            </a:p>
            <a:p>
              <a:pPr algn="r">
                <a:lnSpc>
                  <a:spcPts val="3613"/>
                </a:lnSpc>
              </a:pPr>
              <a:r>
                <a:rPr lang="en-US" sz="2125">
                  <a:solidFill>
                    <a:srgbClr val="000000"/>
                  </a:solidFill>
                  <a:latin typeface="Poppins"/>
                  <a:ea typeface="Poppins"/>
                  <a:cs typeface="Poppins"/>
                  <a:sym typeface="Poppins"/>
                </a:rPr>
                <a:t>25%</a:t>
              </a:r>
            </a:p>
            <a:p>
              <a:pPr algn="r">
                <a:lnSpc>
                  <a:spcPts val="3613"/>
                </a:lnSpc>
              </a:pPr>
              <a:endParaRPr lang="en-US" sz="2125">
                <a:solidFill>
                  <a:srgbClr val="000000"/>
                </a:solidFill>
                <a:latin typeface="Poppins"/>
                <a:ea typeface="Poppins"/>
                <a:cs typeface="Poppins"/>
                <a:sym typeface="Poppins"/>
              </a:endParaRPr>
            </a:p>
            <a:p>
              <a:pPr algn="r">
                <a:lnSpc>
                  <a:spcPts val="3613"/>
                </a:lnSpc>
              </a:pPr>
              <a:r>
                <a:rPr lang="en-US" sz="2125">
                  <a:solidFill>
                    <a:srgbClr val="000000"/>
                  </a:solidFill>
                  <a:latin typeface="Poppins"/>
                  <a:ea typeface="Poppins"/>
                  <a:cs typeface="Poppins"/>
                  <a:sym typeface="Poppins"/>
                </a:rPr>
                <a:t>20%</a:t>
              </a:r>
            </a:p>
            <a:p>
              <a:pPr algn="r">
                <a:lnSpc>
                  <a:spcPts val="3613"/>
                </a:lnSpc>
              </a:pPr>
              <a:endParaRPr lang="en-US" sz="2125">
                <a:solidFill>
                  <a:srgbClr val="000000"/>
                </a:solidFill>
                <a:latin typeface="Poppins"/>
                <a:ea typeface="Poppins"/>
                <a:cs typeface="Poppins"/>
                <a:sym typeface="Poppins"/>
              </a:endParaRPr>
            </a:p>
            <a:p>
              <a:pPr algn="r">
                <a:lnSpc>
                  <a:spcPts val="3613"/>
                </a:lnSpc>
              </a:pPr>
              <a:r>
                <a:rPr lang="en-US" sz="2125">
                  <a:solidFill>
                    <a:srgbClr val="000000"/>
                  </a:solidFill>
                  <a:latin typeface="Poppins"/>
                  <a:ea typeface="Poppins"/>
                  <a:cs typeface="Poppins"/>
                  <a:sym typeface="Poppins"/>
                </a:rPr>
                <a:t>15%</a:t>
              </a:r>
            </a:p>
            <a:p>
              <a:pPr algn="r">
                <a:lnSpc>
                  <a:spcPts val="3613"/>
                </a:lnSpc>
              </a:pPr>
              <a:endParaRPr lang="en-US" sz="2125">
                <a:solidFill>
                  <a:srgbClr val="000000"/>
                </a:solidFill>
                <a:latin typeface="Poppins"/>
                <a:ea typeface="Poppins"/>
                <a:cs typeface="Poppins"/>
                <a:sym typeface="Poppins"/>
              </a:endParaRPr>
            </a:p>
            <a:p>
              <a:pPr algn="r">
                <a:lnSpc>
                  <a:spcPts val="3613"/>
                </a:lnSpc>
              </a:pPr>
              <a:r>
                <a:rPr lang="en-US" sz="2125">
                  <a:solidFill>
                    <a:srgbClr val="000000"/>
                  </a:solidFill>
                  <a:latin typeface="Poppins"/>
                  <a:ea typeface="Poppins"/>
                  <a:cs typeface="Poppins"/>
                  <a:sym typeface="Poppins"/>
                </a:rPr>
                <a:t>10%</a:t>
              </a:r>
            </a:p>
            <a:p>
              <a:pPr algn="r">
                <a:lnSpc>
                  <a:spcPts val="3613"/>
                </a:lnSpc>
              </a:pPr>
              <a:endParaRPr lang="en-US" sz="2125">
                <a:solidFill>
                  <a:srgbClr val="000000"/>
                </a:solidFill>
                <a:latin typeface="Poppins"/>
                <a:ea typeface="Poppins"/>
                <a:cs typeface="Poppins"/>
                <a:sym typeface="Poppins"/>
              </a:endParaRPr>
            </a:p>
            <a:p>
              <a:pPr algn="r">
                <a:lnSpc>
                  <a:spcPts val="3613"/>
                </a:lnSpc>
              </a:pPr>
              <a:r>
                <a:rPr lang="en-US" sz="2125">
                  <a:solidFill>
                    <a:srgbClr val="000000"/>
                  </a:solidFill>
                  <a:latin typeface="Poppins"/>
                  <a:ea typeface="Poppins"/>
                  <a:cs typeface="Poppins"/>
                  <a:sym typeface="Poppins"/>
                </a:rPr>
                <a:t>5%</a:t>
              </a:r>
            </a:p>
            <a:p>
              <a:pPr algn="r">
                <a:lnSpc>
                  <a:spcPts val="3613"/>
                </a:lnSpc>
              </a:pPr>
              <a:endParaRPr lang="en-US" sz="2125">
                <a:solidFill>
                  <a:srgbClr val="000000"/>
                </a:solidFill>
                <a:latin typeface="Poppins"/>
                <a:ea typeface="Poppins"/>
                <a:cs typeface="Poppins"/>
                <a:sym typeface="Poppins"/>
              </a:endParaRPr>
            </a:p>
            <a:p>
              <a:pPr algn="r">
                <a:lnSpc>
                  <a:spcPts val="3613"/>
                </a:lnSpc>
              </a:pPr>
              <a:r>
                <a:rPr lang="en-US" sz="2125">
                  <a:solidFill>
                    <a:srgbClr val="000000"/>
                  </a:solidFill>
                  <a:latin typeface="Poppins"/>
                  <a:ea typeface="Poppins"/>
                  <a:cs typeface="Poppins"/>
                  <a:sym typeface="Poppins"/>
                </a:rPr>
                <a:t>0</a:t>
              </a:r>
            </a:p>
          </p:txBody>
        </p:sp>
      </p:grpSp>
      <p:sp>
        <p:nvSpPr>
          <p:cNvPr id="16" name="TextBox 16"/>
          <p:cNvSpPr txBox="1"/>
          <p:nvPr/>
        </p:nvSpPr>
        <p:spPr>
          <a:xfrm>
            <a:off x="-205562" y="-129438"/>
            <a:ext cx="9067102" cy="2525826"/>
          </a:xfrm>
          <a:prstGeom prst="rect">
            <a:avLst/>
          </a:prstGeom>
        </p:spPr>
        <p:txBody>
          <a:bodyPr lIns="0" tIns="0" rIns="0" bIns="0" rtlCol="0" anchor="t">
            <a:spAutoFit/>
          </a:bodyPr>
          <a:lstStyle/>
          <a:p>
            <a:pPr algn="just">
              <a:lnSpc>
                <a:spcPts val="17453"/>
              </a:lnSpc>
            </a:pPr>
            <a:r>
              <a:rPr lang="en-US" sz="17993" spc="-935">
                <a:solidFill>
                  <a:srgbClr val="F2788E">
                    <a:alpha val="49804"/>
                  </a:srgbClr>
                </a:solidFill>
                <a:latin typeface="The Seasons"/>
                <a:ea typeface="The Seasons"/>
                <a:cs typeface="The Seasons"/>
                <a:sym typeface="The Seasons"/>
              </a:rPr>
              <a:t>discussão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3278" y="3572638"/>
            <a:ext cx="9429454" cy="5572761"/>
          </a:xfrm>
          <a:prstGeom prst="rect">
            <a:avLst/>
          </a:prstGeom>
        </p:spPr>
        <p:txBody>
          <a:bodyPr lIns="0" tIns="0" rIns="0" bIns="0" rtlCol="0" anchor="t">
            <a:spAutoFit/>
          </a:bodyPr>
          <a:lstStyle/>
          <a:p>
            <a:pPr marL="647695" lvl="1" indent="-323848" algn="l">
              <a:lnSpc>
                <a:spcPts val="4199"/>
              </a:lnSpc>
              <a:buFont typeface="Arial"/>
              <a:buChar char="•"/>
            </a:pPr>
            <a:r>
              <a:rPr lang="en-US" sz="2999">
                <a:solidFill>
                  <a:srgbClr val="000000"/>
                </a:solidFill>
                <a:latin typeface="Poppins"/>
                <a:ea typeface="Poppins"/>
                <a:cs typeface="Poppins"/>
                <a:sym typeface="Poppins"/>
              </a:rPr>
              <a:t>Alvarenga e Bernardi descrevem que a presença voluntária gera:</a:t>
            </a:r>
          </a:p>
          <a:p>
            <a:pPr marL="1209032" lvl="2" indent="-403011" algn="l">
              <a:lnSpc>
                <a:spcPts val="5599"/>
              </a:lnSpc>
              <a:buFont typeface="Arial"/>
              <a:buChar char="⚬"/>
            </a:pPr>
            <a:r>
              <a:rPr lang="en-US" sz="2799">
                <a:solidFill>
                  <a:srgbClr val="000000"/>
                </a:solidFill>
                <a:latin typeface="Poppins"/>
                <a:ea typeface="Poppins"/>
                <a:cs typeface="Poppins"/>
                <a:sym typeface="Poppins"/>
              </a:rPr>
              <a:t>Maior engajamento;</a:t>
            </a:r>
          </a:p>
          <a:p>
            <a:pPr marL="1209032" lvl="2" indent="-403011" algn="l">
              <a:lnSpc>
                <a:spcPts val="5599"/>
              </a:lnSpc>
              <a:buFont typeface="Arial"/>
              <a:buChar char="⚬"/>
            </a:pPr>
            <a:r>
              <a:rPr lang="en-US" sz="2799">
                <a:solidFill>
                  <a:srgbClr val="000000"/>
                </a:solidFill>
                <a:latin typeface="Poppins"/>
                <a:ea typeface="Poppins"/>
                <a:cs typeface="Poppins"/>
                <a:sym typeface="Poppins"/>
              </a:rPr>
              <a:t>Fortalece vínculos familiares;</a:t>
            </a:r>
          </a:p>
          <a:p>
            <a:pPr marL="1209032" lvl="2" indent="-403011" algn="l">
              <a:lnSpc>
                <a:spcPts val="5599"/>
              </a:lnSpc>
              <a:buFont typeface="Arial"/>
              <a:buChar char="⚬"/>
            </a:pPr>
            <a:r>
              <a:rPr lang="en-US" sz="2799">
                <a:solidFill>
                  <a:srgbClr val="000000"/>
                </a:solidFill>
                <a:latin typeface="Poppins"/>
                <a:ea typeface="Poppins"/>
                <a:cs typeface="Poppins"/>
                <a:sym typeface="Poppins"/>
              </a:rPr>
              <a:t>Melhor experiência materna;</a:t>
            </a:r>
          </a:p>
          <a:p>
            <a:pPr algn="l">
              <a:lnSpc>
                <a:spcPts val="2783"/>
              </a:lnSpc>
            </a:pPr>
            <a:endParaRPr lang="en-US" sz="2799">
              <a:solidFill>
                <a:srgbClr val="000000"/>
              </a:solidFill>
              <a:latin typeface="Poppins"/>
              <a:ea typeface="Poppins"/>
              <a:cs typeface="Poppins"/>
              <a:sym typeface="Poppins"/>
            </a:endParaRPr>
          </a:p>
          <a:p>
            <a:pPr marL="647695" lvl="1" indent="-323848" algn="l">
              <a:lnSpc>
                <a:spcPts val="5999"/>
              </a:lnSpc>
              <a:buFont typeface="Arial"/>
              <a:buChar char="•"/>
            </a:pPr>
            <a:r>
              <a:rPr lang="en-US" sz="2999">
                <a:solidFill>
                  <a:srgbClr val="000000"/>
                </a:solidFill>
                <a:latin typeface="Poppins"/>
                <a:ea typeface="Poppins"/>
                <a:cs typeface="Poppins"/>
                <a:sym typeface="Poppins"/>
              </a:rPr>
              <a:t>Cardoso afirma que a presença do pai:</a:t>
            </a:r>
          </a:p>
          <a:p>
            <a:pPr marL="1209032" lvl="2" indent="-403011" algn="l">
              <a:lnSpc>
                <a:spcPts val="5599"/>
              </a:lnSpc>
              <a:buFont typeface="Arial"/>
              <a:buChar char="⚬"/>
            </a:pPr>
            <a:r>
              <a:rPr lang="en-US" sz="2799">
                <a:solidFill>
                  <a:srgbClr val="000000"/>
                </a:solidFill>
                <a:latin typeface="Poppins"/>
                <a:ea typeface="Poppins"/>
                <a:cs typeface="Poppins"/>
                <a:sym typeface="Poppins"/>
              </a:rPr>
              <a:t>Reduz estresse;</a:t>
            </a:r>
          </a:p>
          <a:p>
            <a:pPr marL="1209032" lvl="2" indent="-403011" algn="l">
              <a:lnSpc>
                <a:spcPts val="5599"/>
              </a:lnSpc>
              <a:buFont typeface="Arial"/>
              <a:buChar char="⚬"/>
            </a:pPr>
            <a:r>
              <a:rPr lang="en-US" sz="2799">
                <a:solidFill>
                  <a:srgbClr val="000000"/>
                </a:solidFill>
                <a:latin typeface="Poppins"/>
                <a:ea typeface="Poppins"/>
                <a:cs typeface="Poppins"/>
                <a:sym typeface="Poppins"/>
              </a:rPr>
              <a:t>Promove conforto emocional;</a:t>
            </a:r>
          </a:p>
        </p:txBody>
      </p:sp>
      <p:grpSp>
        <p:nvGrpSpPr>
          <p:cNvPr id="3" name="Group 3"/>
          <p:cNvGrpSpPr/>
          <p:nvPr/>
        </p:nvGrpSpPr>
        <p:grpSpPr>
          <a:xfrm>
            <a:off x="11863822" y="916649"/>
            <a:ext cx="2207167" cy="546812"/>
            <a:chOff x="0" y="0"/>
            <a:chExt cx="581312" cy="144016"/>
          </a:xfrm>
        </p:grpSpPr>
        <p:sp>
          <p:nvSpPr>
            <p:cNvPr id="4" name="Freeform 4"/>
            <p:cNvSpPr/>
            <p:nvPr/>
          </p:nvSpPr>
          <p:spPr>
            <a:xfrm>
              <a:off x="0" y="0"/>
              <a:ext cx="581312" cy="144016"/>
            </a:xfrm>
            <a:custGeom>
              <a:avLst/>
              <a:gdLst/>
              <a:ahLst/>
              <a:cxnLst/>
              <a:rect l="l" t="t" r="r" b="b"/>
              <a:pathLst>
                <a:path w="581312" h="144016">
                  <a:moveTo>
                    <a:pt x="35076" y="0"/>
                  </a:moveTo>
                  <a:lnTo>
                    <a:pt x="546235" y="0"/>
                  </a:lnTo>
                  <a:cubicBezTo>
                    <a:pt x="565607" y="0"/>
                    <a:pt x="581312" y="15704"/>
                    <a:pt x="581312" y="35076"/>
                  </a:cubicBezTo>
                  <a:lnTo>
                    <a:pt x="581312" y="108940"/>
                  </a:lnTo>
                  <a:cubicBezTo>
                    <a:pt x="581312" y="118243"/>
                    <a:pt x="577616" y="127165"/>
                    <a:pt x="571038" y="133743"/>
                  </a:cubicBezTo>
                  <a:cubicBezTo>
                    <a:pt x="564460" y="140321"/>
                    <a:pt x="555538" y="144016"/>
                    <a:pt x="546235" y="144016"/>
                  </a:cubicBezTo>
                  <a:lnTo>
                    <a:pt x="35076" y="144016"/>
                  </a:lnTo>
                  <a:cubicBezTo>
                    <a:pt x="25773" y="144016"/>
                    <a:pt x="16852" y="140321"/>
                    <a:pt x="10274" y="133743"/>
                  </a:cubicBezTo>
                  <a:cubicBezTo>
                    <a:pt x="3696" y="127165"/>
                    <a:pt x="0" y="118243"/>
                    <a:pt x="0" y="108940"/>
                  </a:cubicBezTo>
                  <a:lnTo>
                    <a:pt x="0" y="35076"/>
                  </a:lnTo>
                  <a:cubicBezTo>
                    <a:pt x="0" y="25773"/>
                    <a:pt x="3696" y="16852"/>
                    <a:pt x="10274" y="10274"/>
                  </a:cubicBezTo>
                  <a:cubicBezTo>
                    <a:pt x="16852" y="3696"/>
                    <a:pt x="25773" y="0"/>
                    <a:pt x="35076" y="0"/>
                  </a:cubicBezTo>
                  <a:close/>
                </a:path>
              </a:pathLst>
            </a:custGeom>
            <a:solidFill>
              <a:srgbClr val="E1E4E7"/>
            </a:solidFill>
          </p:spPr>
        </p:sp>
        <p:sp>
          <p:nvSpPr>
            <p:cNvPr id="5" name="TextBox 5"/>
            <p:cNvSpPr txBox="1"/>
            <p:nvPr/>
          </p:nvSpPr>
          <p:spPr>
            <a:xfrm>
              <a:off x="0" y="-123825"/>
              <a:ext cx="581312" cy="267841"/>
            </a:xfrm>
            <a:prstGeom prst="rect">
              <a:avLst/>
            </a:prstGeom>
          </p:spPr>
          <p:txBody>
            <a:bodyPr lIns="50800" tIns="50800" rIns="50800" bIns="50800" rtlCol="0" anchor="ctr"/>
            <a:lstStyle/>
            <a:p>
              <a:pPr algn="ctr">
                <a:lnSpc>
                  <a:spcPts val="3613"/>
                </a:lnSpc>
              </a:pPr>
              <a:endParaRPr/>
            </a:p>
          </p:txBody>
        </p:sp>
      </p:grpSp>
      <p:grpSp>
        <p:nvGrpSpPr>
          <p:cNvPr id="6" name="Group 6"/>
          <p:cNvGrpSpPr/>
          <p:nvPr/>
        </p:nvGrpSpPr>
        <p:grpSpPr>
          <a:xfrm>
            <a:off x="14155900" y="916649"/>
            <a:ext cx="2449124" cy="546812"/>
            <a:chOff x="0" y="0"/>
            <a:chExt cx="645037" cy="144016"/>
          </a:xfrm>
        </p:grpSpPr>
        <p:sp>
          <p:nvSpPr>
            <p:cNvPr id="7" name="Freeform 7"/>
            <p:cNvSpPr/>
            <p:nvPr/>
          </p:nvSpPr>
          <p:spPr>
            <a:xfrm>
              <a:off x="0" y="0"/>
              <a:ext cx="645037" cy="144016"/>
            </a:xfrm>
            <a:custGeom>
              <a:avLst/>
              <a:gdLst/>
              <a:ahLst/>
              <a:cxnLst/>
              <a:rect l="l" t="t" r="r" b="b"/>
              <a:pathLst>
                <a:path w="645037" h="144016">
                  <a:moveTo>
                    <a:pt x="31611" y="0"/>
                  </a:moveTo>
                  <a:lnTo>
                    <a:pt x="613426" y="0"/>
                  </a:lnTo>
                  <a:cubicBezTo>
                    <a:pt x="621809" y="0"/>
                    <a:pt x="629850" y="3330"/>
                    <a:pt x="635778" y="9259"/>
                  </a:cubicBezTo>
                  <a:cubicBezTo>
                    <a:pt x="641706" y="15187"/>
                    <a:pt x="645037" y="23227"/>
                    <a:pt x="645037" y="31611"/>
                  </a:cubicBezTo>
                  <a:lnTo>
                    <a:pt x="645037" y="112405"/>
                  </a:lnTo>
                  <a:cubicBezTo>
                    <a:pt x="645037" y="129864"/>
                    <a:pt x="630884" y="144016"/>
                    <a:pt x="613426" y="144016"/>
                  </a:cubicBezTo>
                  <a:lnTo>
                    <a:pt x="31611" y="144016"/>
                  </a:lnTo>
                  <a:cubicBezTo>
                    <a:pt x="14153" y="144016"/>
                    <a:pt x="0" y="129864"/>
                    <a:pt x="0" y="112405"/>
                  </a:cubicBezTo>
                  <a:lnTo>
                    <a:pt x="0" y="31611"/>
                  </a:lnTo>
                  <a:cubicBezTo>
                    <a:pt x="0" y="14153"/>
                    <a:pt x="14153" y="0"/>
                    <a:pt x="31611" y="0"/>
                  </a:cubicBezTo>
                  <a:close/>
                </a:path>
              </a:pathLst>
            </a:custGeom>
            <a:solidFill>
              <a:srgbClr val="E1E4E7"/>
            </a:solidFill>
          </p:spPr>
        </p:sp>
        <p:sp>
          <p:nvSpPr>
            <p:cNvPr id="8" name="TextBox 8"/>
            <p:cNvSpPr txBox="1"/>
            <p:nvPr/>
          </p:nvSpPr>
          <p:spPr>
            <a:xfrm>
              <a:off x="0" y="-123825"/>
              <a:ext cx="645037" cy="267841"/>
            </a:xfrm>
            <a:prstGeom prst="rect">
              <a:avLst/>
            </a:prstGeom>
          </p:spPr>
          <p:txBody>
            <a:bodyPr lIns="50800" tIns="50800" rIns="50800" bIns="50800" rtlCol="0" anchor="ctr"/>
            <a:lstStyle/>
            <a:p>
              <a:pPr algn="ctr">
                <a:lnSpc>
                  <a:spcPts val="3613"/>
                </a:lnSpc>
              </a:pPr>
              <a:endParaRPr/>
            </a:p>
          </p:txBody>
        </p:sp>
      </p:grpSp>
      <p:grpSp>
        <p:nvGrpSpPr>
          <p:cNvPr id="9" name="Group 9"/>
          <p:cNvGrpSpPr/>
          <p:nvPr/>
        </p:nvGrpSpPr>
        <p:grpSpPr>
          <a:xfrm>
            <a:off x="12689941" y="2723514"/>
            <a:ext cx="4776130" cy="6301043"/>
            <a:chOff x="0" y="0"/>
            <a:chExt cx="1257911" cy="1659534"/>
          </a:xfrm>
        </p:grpSpPr>
        <p:sp>
          <p:nvSpPr>
            <p:cNvPr id="10" name="Freeform 10"/>
            <p:cNvSpPr/>
            <p:nvPr/>
          </p:nvSpPr>
          <p:spPr>
            <a:xfrm>
              <a:off x="0" y="0"/>
              <a:ext cx="1257911" cy="1659534"/>
            </a:xfrm>
            <a:custGeom>
              <a:avLst/>
              <a:gdLst/>
              <a:ahLst/>
              <a:cxnLst/>
              <a:rect l="l" t="t" r="r" b="b"/>
              <a:pathLst>
                <a:path w="1257911" h="1659534">
                  <a:moveTo>
                    <a:pt x="0" y="0"/>
                  </a:moveTo>
                  <a:lnTo>
                    <a:pt x="1257911" y="0"/>
                  </a:lnTo>
                  <a:lnTo>
                    <a:pt x="1257911" y="1659534"/>
                  </a:lnTo>
                  <a:lnTo>
                    <a:pt x="0" y="1659534"/>
                  </a:lnTo>
                  <a:close/>
                </a:path>
              </a:pathLst>
            </a:custGeom>
            <a:solidFill>
              <a:srgbClr val="FFFFFF">
                <a:alpha val="69804"/>
              </a:srgbClr>
            </a:solidFill>
          </p:spPr>
        </p:sp>
        <p:sp>
          <p:nvSpPr>
            <p:cNvPr id="11" name="TextBox 11"/>
            <p:cNvSpPr txBox="1"/>
            <p:nvPr/>
          </p:nvSpPr>
          <p:spPr>
            <a:xfrm>
              <a:off x="0" y="-123825"/>
              <a:ext cx="1257911" cy="1783359"/>
            </a:xfrm>
            <a:prstGeom prst="rect">
              <a:avLst/>
            </a:prstGeom>
          </p:spPr>
          <p:txBody>
            <a:bodyPr lIns="50800" tIns="50800" rIns="50800" bIns="50800" rtlCol="0" anchor="ctr"/>
            <a:lstStyle/>
            <a:p>
              <a:pPr algn="ctr">
                <a:lnSpc>
                  <a:spcPts val="3613"/>
                </a:lnSpc>
              </a:pPr>
              <a:endParaRPr/>
            </a:p>
          </p:txBody>
        </p:sp>
      </p:grpSp>
      <p:grpSp>
        <p:nvGrpSpPr>
          <p:cNvPr id="12" name="Group 12"/>
          <p:cNvGrpSpPr/>
          <p:nvPr/>
        </p:nvGrpSpPr>
        <p:grpSpPr>
          <a:xfrm>
            <a:off x="10442912" y="631446"/>
            <a:ext cx="7023159" cy="9034475"/>
            <a:chOff x="0" y="0"/>
            <a:chExt cx="9364212" cy="12045967"/>
          </a:xfrm>
        </p:grpSpPr>
        <p:pic>
          <p:nvPicPr>
            <p:cNvPr id="13" name="Picture 13"/>
            <p:cNvPicPr>
              <a:picLocks noChangeAspect="1"/>
            </p:cNvPicPr>
            <p:nvPr/>
          </p:nvPicPr>
          <p:blipFill>
            <a:blip r:embed="rId2"/>
            <a:stretch>
              <a:fillRect/>
            </a:stretch>
          </p:blipFill>
          <p:spPr>
            <a:xfrm>
              <a:off x="-918675" y="-1204597"/>
              <a:ext cx="11487484" cy="14455160"/>
            </a:xfrm>
            <a:prstGeom prst="rect">
              <a:avLst/>
            </a:prstGeom>
          </p:spPr>
        </p:pic>
        <p:grpSp>
          <p:nvGrpSpPr>
            <p:cNvPr id="14" name="Group 14"/>
            <p:cNvGrpSpPr/>
            <p:nvPr/>
          </p:nvGrpSpPr>
          <p:grpSpPr>
            <a:xfrm>
              <a:off x="476682" y="2495500"/>
              <a:ext cx="624425" cy="8838361"/>
              <a:chOff x="0" y="0"/>
              <a:chExt cx="116491" cy="1648864"/>
            </a:xfrm>
          </p:grpSpPr>
          <p:sp>
            <p:nvSpPr>
              <p:cNvPr id="15" name="Freeform 15"/>
              <p:cNvSpPr/>
              <p:nvPr/>
            </p:nvSpPr>
            <p:spPr>
              <a:xfrm>
                <a:off x="0" y="0"/>
                <a:ext cx="116491" cy="1648864"/>
              </a:xfrm>
              <a:custGeom>
                <a:avLst/>
                <a:gdLst/>
                <a:ahLst/>
                <a:cxnLst/>
                <a:rect l="l" t="t" r="r" b="b"/>
                <a:pathLst>
                  <a:path w="116491" h="1648864">
                    <a:moveTo>
                      <a:pt x="0" y="0"/>
                    </a:moveTo>
                    <a:lnTo>
                      <a:pt x="116491" y="0"/>
                    </a:lnTo>
                    <a:lnTo>
                      <a:pt x="116491" y="1648864"/>
                    </a:lnTo>
                    <a:lnTo>
                      <a:pt x="0" y="1648864"/>
                    </a:lnTo>
                    <a:close/>
                  </a:path>
                </a:pathLst>
              </a:custGeom>
              <a:solidFill>
                <a:srgbClr val="FFFFFF"/>
              </a:solidFill>
            </p:spPr>
          </p:sp>
          <p:sp>
            <p:nvSpPr>
              <p:cNvPr id="16" name="TextBox 16"/>
              <p:cNvSpPr txBox="1"/>
              <p:nvPr/>
            </p:nvSpPr>
            <p:spPr>
              <a:xfrm>
                <a:off x="0" y="-38100"/>
                <a:ext cx="116491" cy="1686964"/>
              </a:xfrm>
              <a:prstGeom prst="rect">
                <a:avLst/>
              </a:prstGeom>
            </p:spPr>
            <p:txBody>
              <a:bodyPr lIns="53788" tIns="53788" rIns="53788" bIns="53788" rtlCol="0" anchor="ctr"/>
              <a:lstStyle/>
              <a:p>
                <a:pPr algn="l">
                  <a:lnSpc>
                    <a:spcPts val="3359"/>
                  </a:lnSpc>
                </a:pPr>
                <a:endParaRPr/>
              </a:p>
            </p:txBody>
          </p:sp>
        </p:grpSp>
        <p:sp>
          <p:nvSpPr>
            <p:cNvPr id="17" name="TextBox 17"/>
            <p:cNvSpPr txBox="1"/>
            <p:nvPr/>
          </p:nvSpPr>
          <p:spPr>
            <a:xfrm>
              <a:off x="0" y="2371675"/>
              <a:ext cx="1002949" cy="8962186"/>
            </a:xfrm>
            <a:prstGeom prst="rect">
              <a:avLst/>
            </a:prstGeom>
          </p:spPr>
          <p:txBody>
            <a:bodyPr lIns="0" tIns="0" rIns="0" bIns="0" rtlCol="0" anchor="t">
              <a:spAutoFit/>
            </a:bodyPr>
            <a:lstStyle/>
            <a:p>
              <a:pPr algn="r">
                <a:lnSpc>
                  <a:spcPts val="3613"/>
                </a:lnSpc>
              </a:pPr>
              <a:r>
                <a:rPr lang="en-US" sz="2125">
                  <a:solidFill>
                    <a:srgbClr val="000000"/>
                  </a:solidFill>
                  <a:latin typeface="Poppins"/>
                  <a:ea typeface="Poppins"/>
                  <a:cs typeface="Poppins"/>
                  <a:sym typeface="Poppins"/>
                </a:rPr>
                <a:t>35%</a:t>
              </a:r>
            </a:p>
            <a:p>
              <a:pPr algn="r">
                <a:lnSpc>
                  <a:spcPts val="3613"/>
                </a:lnSpc>
              </a:pPr>
              <a:endParaRPr lang="en-US" sz="2125">
                <a:solidFill>
                  <a:srgbClr val="000000"/>
                </a:solidFill>
                <a:latin typeface="Poppins"/>
                <a:ea typeface="Poppins"/>
                <a:cs typeface="Poppins"/>
                <a:sym typeface="Poppins"/>
              </a:endParaRPr>
            </a:p>
            <a:p>
              <a:pPr algn="r">
                <a:lnSpc>
                  <a:spcPts val="3613"/>
                </a:lnSpc>
              </a:pPr>
              <a:r>
                <a:rPr lang="en-US" sz="2125">
                  <a:solidFill>
                    <a:srgbClr val="000000"/>
                  </a:solidFill>
                  <a:latin typeface="Poppins"/>
                  <a:ea typeface="Poppins"/>
                  <a:cs typeface="Poppins"/>
                  <a:sym typeface="Poppins"/>
                </a:rPr>
                <a:t>30%</a:t>
              </a:r>
            </a:p>
            <a:p>
              <a:pPr algn="r">
                <a:lnSpc>
                  <a:spcPts val="3613"/>
                </a:lnSpc>
              </a:pPr>
              <a:endParaRPr lang="en-US" sz="2125">
                <a:solidFill>
                  <a:srgbClr val="000000"/>
                </a:solidFill>
                <a:latin typeface="Poppins"/>
                <a:ea typeface="Poppins"/>
                <a:cs typeface="Poppins"/>
                <a:sym typeface="Poppins"/>
              </a:endParaRPr>
            </a:p>
            <a:p>
              <a:pPr algn="r">
                <a:lnSpc>
                  <a:spcPts val="3613"/>
                </a:lnSpc>
              </a:pPr>
              <a:r>
                <a:rPr lang="en-US" sz="2125">
                  <a:solidFill>
                    <a:srgbClr val="000000"/>
                  </a:solidFill>
                  <a:latin typeface="Poppins"/>
                  <a:ea typeface="Poppins"/>
                  <a:cs typeface="Poppins"/>
                  <a:sym typeface="Poppins"/>
                </a:rPr>
                <a:t>25%</a:t>
              </a:r>
            </a:p>
            <a:p>
              <a:pPr algn="r">
                <a:lnSpc>
                  <a:spcPts val="3613"/>
                </a:lnSpc>
              </a:pPr>
              <a:endParaRPr lang="en-US" sz="2125">
                <a:solidFill>
                  <a:srgbClr val="000000"/>
                </a:solidFill>
                <a:latin typeface="Poppins"/>
                <a:ea typeface="Poppins"/>
                <a:cs typeface="Poppins"/>
                <a:sym typeface="Poppins"/>
              </a:endParaRPr>
            </a:p>
            <a:p>
              <a:pPr algn="r">
                <a:lnSpc>
                  <a:spcPts val="3613"/>
                </a:lnSpc>
              </a:pPr>
              <a:r>
                <a:rPr lang="en-US" sz="2125">
                  <a:solidFill>
                    <a:srgbClr val="000000"/>
                  </a:solidFill>
                  <a:latin typeface="Poppins"/>
                  <a:ea typeface="Poppins"/>
                  <a:cs typeface="Poppins"/>
                  <a:sym typeface="Poppins"/>
                </a:rPr>
                <a:t>20%</a:t>
              </a:r>
            </a:p>
            <a:p>
              <a:pPr algn="r">
                <a:lnSpc>
                  <a:spcPts val="3613"/>
                </a:lnSpc>
              </a:pPr>
              <a:endParaRPr lang="en-US" sz="2125">
                <a:solidFill>
                  <a:srgbClr val="000000"/>
                </a:solidFill>
                <a:latin typeface="Poppins"/>
                <a:ea typeface="Poppins"/>
                <a:cs typeface="Poppins"/>
                <a:sym typeface="Poppins"/>
              </a:endParaRPr>
            </a:p>
            <a:p>
              <a:pPr algn="r">
                <a:lnSpc>
                  <a:spcPts val="3613"/>
                </a:lnSpc>
              </a:pPr>
              <a:r>
                <a:rPr lang="en-US" sz="2125">
                  <a:solidFill>
                    <a:srgbClr val="000000"/>
                  </a:solidFill>
                  <a:latin typeface="Poppins"/>
                  <a:ea typeface="Poppins"/>
                  <a:cs typeface="Poppins"/>
                  <a:sym typeface="Poppins"/>
                </a:rPr>
                <a:t>15%</a:t>
              </a:r>
            </a:p>
            <a:p>
              <a:pPr algn="r">
                <a:lnSpc>
                  <a:spcPts val="3613"/>
                </a:lnSpc>
              </a:pPr>
              <a:endParaRPr lang="en-US" sz="2125">
                <a:solidFill>
                  <a:srgbClr val="000000"/>
                </a:solidFill>
                <a:latin typeface="Poppins"/>
                <a:ea typeface="Poppins"/>
                <a:cs typeface="Poppins"/>
                <a:sym typeface="Poppins"/>
              </a:endParaRPr>
            </a:p>
            <a:p>
              <a:pPr algn="r">
                <a:lnSpc>
                  <a:spcPts val="3613"/>
                </a:lnSpc>
              </a:pPr>
              <a:r>
                <a:rPr lang="en-US" sz="2125">
                  <a:solidFill>
                    <a:srgbClr val="000000"/>
                  </a:solidFill>
                  <a:latin typeface="Poppins"/>
                  <a:ea typeface="Poppins"/>
                  <a:cs typeface="Poppins"/>
                  <a:sym typeface="Poppins"/>
                </a:rPr>
                <a:t>10%</a:t>
              </a:r>
            </a:p>
            <a:p>
              <a:pPr algn="r">
                <a:lnSpc>
                  <a:spcPts val="3613"/>
                </a:lnSpc>
              </a:pPr>
              <a:endParaRPr lang="en-US" sz="2125">
                <a:solidFill>
                  <a:srgbClr val="000000"/>
                </a:solidFill>
                <a:latin typeface="Poppins"/>
                <a:ea typeface="Poppins"/>
                <a:cs typeface="Poppins"/>
                <a:sym typeface="Poppins"/>
              </a:endParaRPr>
            </a:p>
            <a:p>
              <a:pPr algn="r">
                <a:lnSpc>
                  <a:spcPts val="3613"/>
                </a:lnSpc>
              </a:pPr>
              <a:r>
                <a:rPr lang="en-US" sz="2125">
                  <a:solidFill>
                    <a:srgbClr val="000000"/>
                  </a:solidFill>
                  <a:latin typeface="Poppins"/>
                  <a:ea typeface="Poppins"/>
                  <a:cs typeface="Poppins"/>
                  <a:sym typeface="Poppins"/>
                </a:rPr>
                <a:t>5%</a:t>
              </a:r>
            </a:p>
            <a:p>
              <a:pPr algn="r">
                <a:lnSpc>
                  <a:spcPts val="3613"/>
                </a:lnSpc>
              </a:pPr>
              <a:endParaRPr lang="en-US" sz="2125">
                <a:solidFill>
                  <a:srgbClr val="000000"/>
                </a:solidFill>
                <a:latin typeface="Poppins"/>
                <a:ea typeface="Poppins"/>
                <a:cs typeface="Poppins"/>
                <a:sym typeface="Poppins"/>
              </a:endParaRPr>
            </a:p>
            <a:p>
              <a:pPr algn="r">
                <a:lnSpc>
                  <a:spcPts val="3613"/>
                </a:lnSpc>
              </a:pPr>
              <a:r>
                <a:rPr lang="en-US" sz="2125">
                  <a:solidFill>
                    <a:srgbClr val="000000"/>
                  </a:solidFill>
                  <a:latin typeface="Poppins"/>
                  <a:ea typeface="Poppins"/>
                  <a:cs typeface="Poppins"/>
                  <a:sym typeface="Poppins"/>
                </a:rPr>
                <a:t>0</a:t>
              </a:r>
            </a:p>
          </p:txBody>
        </p:sp>
      </p:grpSp>
      <p:sp>
        <p:nvSpPr>
          <p:cNvPr id="18" name="TextBox 18"/>
          <p:cNvSpPr txBox="1"/>
          <p:nvPr/>
        </p:nvSpPr>
        <p:spPr>
          <a:xfrm>
            <a:off x="5351698" y="9520115"/>
            <a:ext cx="12785608" cy="398779"/>
          </a:xfrm>
          <a:prstGeom prst="rect">
            <a:avLst/>
          </a:prstGeom>
        </p:spPr>
        <p:txBody>
          <a:bodyPr lIns="0" tIns="0" rIns="0" bIns="0" rtlCol="0" anchor="t">
            <a:spAutoFit/>
          </a:bodyPr>
          <a:lstStyle/>
          <a:p>
            <a:pPr algn="r">
              <a:lnSpc>
                <a:spcPts val="3220"/>
              </a:lnSpc>
            </a:pPr>
            <a:r>
              <a:rPr lang="en-US" sz="2300">
                <a:solidFill>
                  <a:srgbClr val="000000"/>
                </a:solidFill>
                <a:latin typeface="Poppins Light"/>
                <a:ea typeface="Poppins Light"/>
                <a:cs typeface="Poppins Light"/>
                <a:sym typeface="Poppins Light"/>
              </a:rPr>
              <a:t>(Alvarenga et al., 2024; Bernardi, Mello &amp; Féres-Carneiro, 2023; Cardoso et al.,2018)</a:t>
            </a:r>
          </a:p>
        </p:txBody>
      </p:sp>
      <p:sp>
        <p:nvSpPr>
          <p:cNvPr id="19" name="TextBox 19"/>
          <p:cNvSpPr txBox="1"/>
          <p:nvPr/>
        </p:nvSpPr>
        <p:spPr>
          <a:xfrm>
            <a:off x="-205562" y="-129438"/>
            <a:ext cx="9634267" cy="2525826"/>
          </a:xfrm>
          <a:prstGeom prst="rect">
            <a:avLst/>
          </a:prstGeom>
        </p:spPr>
        <p:txBody>
          <a:bodyPr lIns="0" tIns="0" rIns="0" bIns="0" rtlCol="0" anchor="t">
            <a:spAutoFit/>
          </a:bodyPr>
          <a:lstStyle/>
          <a:p>
            <a:pPr algn="just">
              <a:lnSpc>
                <a:spcPts val="17453"/>
              </a:lnSpc>
            </a:pPr>
            <a:r>
              <a:rPr lang="en-US" sz="17993" spc="-935">
                <a:solidFill>
                  <a:srgbClr val="F2788E">
                    <a:alpha val="49804"/>
                  </a:srgbClr>
                </a:solidFill>
                <a:latin typeface="The Seasons"/>
                <a:ea typeface="The Seasons"/>
                <a:cs typeface="The Seasons"/>
                <a:sym typeface="The Seasons"/>
              </a:rPr>
              <a:t>discussão</a:t>
            </a:r>
          </a:p>
        </p:txBody>
      </p:sp>
      <p:sp>
        <p:nvSpPr>
          <p:cNvPr id="20" name="TextBox 20"/>
          <p:cNvSpPr txBox="1"/>
          <p:nvPr/>
        </p:nvSpPr>
        <p:spPr>
          <a:xfrm>
            <a:off x="1023278" y="1850923"/>
            <a:ext cx="6064652" cy="1005205"/>
          </a:xfrm>
          <a:prstGeom prst="rect">
            <a:avLst/>
          </a:prstGeom>
        </p:spPr>
        <p:txBody>
          <a:bodyPr lIns="0" tIns="0" rIns="0" bIns="0" rtlCol="0" anchor="t">
            <a:spAutoFit/>
          </a:bodyPr>
          <a:lstStyle/>
          <a:p>
            <a:pPr algn="l">
              <a:lnSpc>
                <a:spcPts val="3920"/>
              </a:lnSpc>
            </a:pPr>
            <a:r>
              <a:rPr lang="en-US" sz="2800">
                <a:solidFill>
                  <a:srgbClr val="000000"/>
                </a:solidFill>
                <a:latin typeface="Poppins"/>
                <a:ea typeface="Poppins"/>
                <a:cs typeface="Poppins"/>
                <a:sym typeface="Poppins"/>
              </a:rPr>
              <a:t>Percepção da participação do pai nas consultas de pré-natal</a:t>
            </a:r>
          </a:p>
        </p:txBody>
      </p:sp>
      <p:grpSp>
        <p:nvGrpSpPr>
          <p:cNvPr id="21" name="Group 21"/>
          <p:cNvGrpSpPr/>
          <p:nvPr/>
        </p:nvGrpSpPr>
        <p:grpSpPr>
          <a:xfrm>
            <a:off x="12679969" y="2723514"/>
            <a:ext cx="4786102" cy="6301043"/>
            <a:chOff x="0" y="0"/>
            <a:chExt cx="1260537" cy="1659534"/>
          </a:xfrm>
        </p:grpSpPr>
        <p:sp>
          <p:nvSpPr>
            <p:cNvPr id="22" name="Freeform 22"/>
            <p:cNvSpPr/>
            <p:nvPr/>
          </p:nvSpPr>
          <p:spPr>
            <a:xfrm>
              <a:off x="0" y="0"/>
              <a:ext cx="1260537" cy="1659534"/>
            </a:xfrm>
            <a:custGeom>
              <a:avLst/>
              <a:gdLst/>
              <a:ahLst/>
              <a:cxnLst/>
              <a:rect l="l" t="t" r="r" b="b"/>
              <a:pathLst>
                <a:path w="1260537" h="1659534">
                  <a:moveTo>
                    <a:pt x="0" y="0"/>
                  </a:moveTo>
                  <a:lnTo>
                    <a:pt x="1260537" y="0"/>
                  </a:lnTo>
                  <a:lnTo>
                    <a:pt x="1260537" y="1659534"/>
                  </a:lnTo>
                  <a:lnTo>
                    <a:pt x="0" y="1659534"/>
                  </a:lnTo>
                  <a:close/>
                </a:path>
              </a:pathLst>
            </a:custGeom>
            <a:solidFill>
              <a:srgbClr val="FFFFFF">
                <a:alpha val="69804"/>
              </a:srgbClr>
            </a:solidFill>
          </p:spPr>
        </p:sp>
        <p:sp>
          <p:nvSpPr>
            <p:cNvPr id="23" name="TextBox 23"/>
            <p:cNvSpPr txBox="1"/>
            <p:nvPr/>
          </p:nvSpPr>
          <p:spPr>
            <a:xfrm>
              <a:off x="0" y="-123825"/>
              <a:ext cx="1260537" cy="1783359"/>
            </a:xfrm>
            <a:prstGeom prst="rect">
              <a:avLst/>
            </a:prstGeom>
          </p:spPr>
          <p:txBody>
            <a:bodyPr lIns="50800" tIns="50800" rIns="50800" bIns="50800" rtlCol="0" anchor="ctr"/>
            <a:lstStyle/>
            <a:p>
              <a:pPr algn="ctr">
                <a:lnSpc>
                  <a:spcPts val="3613"/>
                </a:lnSpc>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3278" y="3401188"/>
            <a:ext cx="9429454" cy="3524887"/>
          </a:xfrm>
          <a:prstGeom prst="rect">
            <a:avLst/>
          </a:prstGeom>
        </p:spPr>
        <p:txBody>
          <a:bodyPr lIns="0" tIns="0" rIns="0" bIns="0" rtlCol="0" anchor="t">
            <a:spAutoFit/>
          </a:bodyPr>
          <a:lstStyle/>
          <a:p>
            <a:pPr marL="647695" lvl="1" indent="-323848" algn="l">
              <a:lnSpc>
                <a:spcPts val="5999"/>
              </a:lnSpc>
              <a:buFont typeface="Arial"/>
              <a:buChar char="•"/>
            </a:pPr>
            <a:r>
              <a:rPr lang="en-US" sz="2999">
                <a:solidFill>
                  <a:srgbClr val="000000"/>
                </a:solidFill>
                <a:latin typeface="Poppins"/>
                <a:ea typeface="Poppins"/>
                <a:cs typeface="Poppins"/>
                <a:sym typeface="Poppins"/>
              </a:rPr>
              <a:t>Os relatos evidenciaram:</a:t>
            </a:r>
          </a:p>
          <a:p>
            <a:pPr marL="1209032" lvl="2" indent="-403011" algn="l">
              <a:lnSpc>
                <a:spcPts val="5599"/>
              </a:lnSpc>
              <a:buFont typeface="Arial"/>
              <a:buChar char="⚬"/>
            </a:pPr>
            <a:r>
              <a:rPr lang="en-US" sz="2799">
                <a:solidFill>
                  <a:srgbClr val="000000"/>
                </a:solidFill>
                <a:latin typeface="Poppins"/>
                <a:ea typeface="Poppins"/>
                <a:cs typeface="Poppins"/>
                <a:sym typeface="Poppins"/>
              </a:rPr>
              <a:t>Entusiasmo;</a:t>
            </a:r>
          </a:p>
          <a:p>
            <a:pPr marL="1209032" lvl="2" indent="-403011" algn="l">
              <a:lnSpc>
                <a:spcPts val="5599"/>
              </a:lnSpc>
              <a:buFont typeface="Arial"/>
              <a:buChar char="⚬"/>
            </a:pPr>
            <a:r>
              <a:rPr lang="en-US" sz="2799">
                <a:solidFill>
                  <a:srgbClr val="000000"/>
                </a:solidFill>
                <a:latin typeface="Poppins"/>
                <a:ea typeface="Poppins"/>
                <a:cs typeface="Poppins"/>
                <a:sym typeface="Poppins"/>
              </a:rPr>
              <a:t>Apoio emocional;</a:t>
            </a:r>
          </a:p>
          <a:p>
            <a:pPr marL="1209032" lvl="2" indent="-403011" algn="l">
              <a:lnSpc>
                <a:spcPts val="5599"/>
              </a:lnSpc>
              <a:buFont typeface="Arial"/>
              <a:buChar char="⚬"/>
            </a:pPr>
            <a:r>
              <a:rPr lang="en-US" sz="2799">
                <a:solidFill>
                  <a:srgbClr val="000000"/>
                </a:solidFill>
                <a:latin typeface="Poppins"/>
                <a:ea typeface="Poppins"/>
                <a:cs typeface="Poppins"/>
                <a:sym typeface="Poppins"/>
              </a:rPr>
              <a:t>Menor estresse;</a:t>
            </a:r>
          </a:p>
          <a:p>
            <a:pPr marL="1209032" lvl="2" indent="-403011" algn="l">
              <a:lnSpc>
                <a:spcPts val="5599"/>
              </a:lnSpc>
              <a:buFont typeface="Arial"/>
              <a:buChar char="⚬"/>
            </a:pPr>
            <a:r>
              <a:rPr lang="en-US" sz="2799">
                <a:solidFill>
                  <a:srgbClr val="000000"/>
                </a:solidFill>
                <a:latin typeface="Poppins"/>
                <a:ea typeface="Poppins"/>
                <a:cs typeface="Poppins"/>
                <a:sym typeface="Poppins"/>
              </a:rPr>
              <a:t>Valorização e segurança;</a:t>
            </a:r>
          </a:p>
        </p:txBody>
      </p:sp>
      <p:grpSp>
        <p:nvGrpSpPr>
          <p:cNvPr id="3" name="Group 3"/>
          <p:cNvGrpSpPr/>
          <p:nvPr/>
        </p:nvGrpSpPr>
        <p:grpSpPr>
          <a:xfrm>
            <a:off x="6190861" y="7445001"/>
            <a:ext cx="3905450" cy="2308599"/>
            <a:chOff x="0" y="0"/>
            <a:chExt cx="5207267" cy="3078132"/>
          </a:xfrm>
        </p:grpSpPr>
        <p:grpSp>
          <p:nvGrpSpPr>
            <p:cNvPr id="4" name="Group 4"/>
            <p:cNvGrpSpPr/>
            <p:nvPr/>
          </p:nvGrpSpPr>
          <p:grpSpPr>
            <a:xfrm>
              <a:off x="0" y="0"/>
              <a:ext cx="5207267" cy="3078132"/>
              <a:chOff x="0" y="0"/>
              <a:chExt cx="50653244" cy="29942263"/>
            </a:xfrm>
          </p:grpSpPr>
          <p:sp>
            <p:nvSpPr>
              <p:cNvPr id="5" name="Freeform 5"/>
              <p:cNvSpPr/>
              <p:nvPr/>
            </p:nvSpPr>
            <p:spPr>
              <a:xfrm>
                <a:off x="72390" y="72390"/>
                <a:ext cx="50508464" cy="29797483"/>
              </a:xfrm>
              <a:custGeom>
                <a:avLst/>
                <a:gdLst/>
                <a:ahLst/>
                <a:cxnLst/>
                <a:rect l="l" t="t" r="r" b="b"/>
                <a:pathLst>
                  <a:path w="50508464" h="29797483">
                    <a:moveTo>
                      <a:pt x="0" y="0"/>
                    </a:moveTo>
                    <a:lnTo>
                      <a:pt x="50508464" y="0"/>
                    </a:lnTo>
                    <a:lnTo>
                      <a:pt x="50508464" y="29797483"/>
                    </a:lnTo>
                    <a:lnTo>
                      <a:pt x="0" y="29797483"/>
                    </a:lnTo>
                    <a:lnTo>
                      <a:pt x="0" y="0"/>
                    </a:lnTo>
                    <a:close/>
                  </a:path>
                </a:pathLst>
              </a:custGeom>
              <a:solidFill>
                <a:srgbClr val="ED89C6">
                  <a:alpha val="49804"/>
                </a:srgbClr>
              </a:solidFill>
            </p:spPr>
          </p:sp>
          <p:sp>
            <p:nvSpPr>
              <p:cNvPr id="6" name="Freeform 6"/>
              <p:cNvSpPr/>
              <p:nvPr/>
            </p:nvSpPr>
            <p:spPr>
              <a:xfrm>
                <a:off x="0" y="0"/>
                <a:ext cx="50653243" cy="29942262"/>
              </a:xfrm>
              <a:custGeom>
                <a:avLst/>
                <a:gdLst/>
                <a:ahLst/>
                <a:cxnLst/>
                <a:rect l="l" t="t" r="r" b="b"/>
                <a:pathLst>
                  <a:path w="50653243" h="29942262">
                    <a:moveTo>
                      <a:pt x="50508464" y="29797484"/>
                    </a:moveTo>
                    <a:lnTo>
                      <a:pt x="50653243" y="29797484"/>
                    </a:lnTo>
                    <a:lnTo>
                      <a:pt x="50653243" y="29942262"/>
                    </a:lnTo>
                    <a:lnTo>
                      <a:pt x="50508464" y="29942262"/>
                    </a:lnTo>
                    <a:lnTo>
                      <a:pt x="50508464" y="29797484"/>
                    </a:lnTo>
                    <a:close/>
                    <a:moveTo>
                      <a:pt x="0" y="144780"/>
                    </a:moveTo>
                    <a:lnTo>
                      <a:pt x="144780" y="144780"/>
                    </a:lnTo>
                    <a:lnTo>
                      <a:pt x="144780" y="29797484"/>
                    </a:lnTo>
                    <a:lnTo>
                      <a:pt x="0" y="29797484"/>
                    </a:lnTo>
                    <a:lnTo>
                      <a:pt x="0" y="144780"/>
                    </a:lnTo>
                    <a:close/>
                    <a:moveTo>
                      <a:pt x="0" y="29797484"/>
                    </a:moveTo>
                    <a:lnTo>
                      <a:pt x="144780" y="29797484"/>
                    </a:lnTo>
                    <a:lnTo>
                      <a:pt x="144780" y="29942262"/>
                    </a:lnTo>
                    <a:lnTo>
                      <a:pt x="0" y="29942262"/>
                    </a:lnTo>
                    <a:lnTo>
                      <a:pt x="0" y="29797484"/>
                    </a:lnTo>
                    <a:close/>
                    <a:moveTo>
                      <a:pt x="50508464" y="144780"/>
                    </a:moveTo>
                    <a:lnTo>
                      <a:pt x="50653243" y="144780"/>
                    </a:lnTo>
                    <a:lnTo>
                      <a:pt x="50653243" y="29797484"/>
                    </a:lnTo>
                    <a:lnTo>
                      <a:pt x="50508464" y="29797484"/>
                    </a:lnTo>
                    <a:lnTo>
                      <a:pt x="50508464" y="144780"/>
                    </a:lnTo>
                    <a:close/>
                    <a:moveTo>
                      <a:pt x="144780" y="29797484"/>
                    </a:moveTo>
                    <a:lnTo>
                      <a:pt x="50508464" y="29797484"/>
                    </a:lnTo>
                    <a:lnTo>
                      <a:pt x="50508464" y="29942262"/>
                    </a:lnTo>
                    <a:lnTo>
                      <a:pt x="144780" y="29942262"/>
                    </a:lnTo>
                    <a:lnTo>
                      <a:pt x="144780" y="29797484"/>
                    </a:lnTo>
                    <a:close/>
                    <a:moveTo>
                      <a:pt x="50508464" y="0"/>
                    </a:moveTo>
                    <a:lnTo>
                      <a:pt x="50653243" y="0"/>
                    </a:lnTo>
                    <a:lnTo>
                      <a:pt x="50653243" y="144780"/>
                    </a:lnTo>
                    <a:lnTo>
                      <a:pt x="50508464" y="144780"/>
                    </a:lnTo>
                    <a:lnTo>
                      <a:pt x="50508464" y="0"/>
                    </a:lnTo>
                    <a:close/>
                    <a:moveTo>
                      <a:pt x="0" y="0"/>
                    </a:moveTo>
                    <a:lnTo>
                      <a:pt x="144780" y="0"/>
                    </a:lnTo>
                    <a:lnTo>
                      <a:pt x="144780" y="144780"/>
                    </a:lnTo>
                    <a:lnTo>
                      <a:pt x="0" y="144780"/>
                    </a:lnTo>
                    <a:lnTo>
                      <a:pt x="0" y="0"/>
                    </a:lnTo>
                    <a:close/>
                    <a:moveTo>
                      <a:pt x="144780" y="0"/>
                    </a:moveTo>
                    <a:lnTo>
                      <a:pt x="50508464" y="0"/>
                    </a:lnTo>
                    <a:lnTo>
                      <a:pt x="50508464" y="144780"/>
                    </a:lnTo>
                    <a:lnTo>
                      <a:pt x="144780" y="144780"/>
                    </a:lnTo>
                    <a:lnTo>
                      <a:pt x="144780" y="0"/>
                    </a:lnTo>
                    <a:close/>
                  </a:path>
                </a:pathLst>
              </a:custGeom>
              <a:solidFill>
                <a:srgbClr val="000000">
                  <a:alpha val="49804"/>
                </a:srgbClr>
              </a:solidFill>
            </p:spPr>
          </p:sp>
        </p:grpSp>
        <p:sp>
          <p:nvSpPr>
            <p:cNvPr id="7" name="TextBox 7"/>
            <p:cNvSpPr txBox="1"/>
            <p:nvPr/>
          </p:nvSpPr>
          <p:spPr>
            <a:xfrm>
              <a:off x="105945" y="179954"/>
              <a:ext cx="4995377" cy="2632498"/>
            </a:xfrm>
            <a:prstGeom prst="rect">
              <a:avLst/>
            </a:prstGeom>
          </p:spPr>
          <p:txBody>
            <a:bodyPr lIns="0" tIns="0" rIns="0" bIns="0" rtlCol="0" anchor="t">
              <a:spAutoFit/>
            </a:bodyPr>
            <a:lstStyle/>
            <a:p>
              <a:pPr algn="just">
                <a:lnSpc>
                  <a:spcPts val="3919"/>
                </a:lnSpc>
              </a:pPr>
              <a:r>
                <a:rPr lang="en-US" sz="2799" i="1">
                  <a:solidFill>
                    <a:srgbClr val="000000"/>
                  </a:solidFill>
                  <a:latin typeface="Poppins Light Italics"/>
                  <a:ea typeface="Poppins Light Italics"/>
                  <a:cs typeface="Poppins Light Italics"/>
                  <a:sym typeface="Poppins Light Italics"/>
                </a:rPr>
                <a:t>“Foi importante, me senti acolhida, saber que não estava sozinha” (P20)</a:t>
              </a:r>
            </a:p>
          </p:txBody>
        </p:sp>
      </p:grpSp>
      <p:grpSp>
        <p:nvGrpSpPr>
          <p:cNvPr id="8" name="Group 8"/>
          <p:cNvGrpSpPr/>
          <p:nvPr/>
        </p:nvGrpSpPr>
        <p:grpSpPr>
          <a:xfrm>
            <a:off x="1028700" y="7445001"/>
            <a:ext cx="4561237" cy="2308599"/>
            <a:chOff x="0" y="0"/>
            <a:chExt cx="6081650" cy="3078132"/>
          </a:xfrm>
        </p:grpSpPr>
        <p:grpSp>
          <p:nvGrpSpPr>
            <p:cNvPr id="9" name="Group 9"/>
            <p:cNvGrpSpPr/>
            <p:nvPr/>
          </p:nvGrpSpPr>
          <p:grpSpPr>
            <a:xfrm>
              <a:off x="0" y="0"/>
              <a:ext cx="6081650" cy="3078132"/>
              <a:chOff x="0" y="0"/>
              <a:chExt cx="59158725" cy="29942263"/>
            </a:xfrm>
          </p:grpSpPr>
          <p:sp>
            <p:nvSpPr>
              <p:cNvPr id="10" name="Freeform 10"/>
              <p:cNvSpPr/>
              <p:nvPr/>
            </p:nvSpPr>
            <p:spPr>
              <a:xfrm>
                <a:off x="72390" y="72390"/>
                <a:ext cx="59013945" cy="29797483"/>
              </a:xfrm>
              <a:custGeom>
                <a:avLst/>
                <a:gdLst/>
                <a:ahLst/>
                <a:cxnLst/>
                <a:rect l="l" t="t" r="r" b="b"/>
                <a:pathLst>
                  <a:path w="59013945" h="29797483">
                    <a:moveTo>
                      <a:pt x="0" y="0"/>
                    </a:moveTo>
                    <a:lnTo>
                      <a:pt x="59013945" y="0"/>
                    </a:lnTo>
                    <a:lnTo>
                      <a:pt x="59013945" y="29797483"/>
                    </a:lnTo>
                    <a:lnTo>
                      <a:pt x="0" y="29797483"/>
                    </a:lnTo>
                    <a:lnTo>
                      <a:pt x="0" y="0"/>
                    </a:lnTo>
                    <a:close/>
                  </a:path>
                </a:pathLst>
              </a:custGeom>
              <a:solidFill>
                <a:srgbClr val="ED89C6">
                  <a:alpha val="49804"/>
                </a:srgbClr>
              </a:solidFill>
            </p:spPr>
          </p:sp>
          <p:sp>
            <p:nvSpPr>
              <p:cNvPr id="11" name="Freeform 11"/>
              <p:cNvSpPr/>
              <p:nvPr/>
            </p:nvSpPr>
            <p:spPr>
              <a:xfrm>
                <a:off x="0" y="0"/>
                <a:ext cx="59158727" cy="29942262"/>
              </a:xfrm>
              <a:custGeom>
                <a:avLst/>
                <a:gdLst/>
                <a:ahLst/>
                <a:cxnLst/>
                <a:rect l="l" t="t" r="r" b="b"/>
                <a:pathLst>
                  <a:path w="59158727" h="29942262">
                    <a:moveTo>
                      <a:pt x="59013942" y="29797484"/>
                    </a:moveTo>
                    <a:lnTo>
                      <a:pt x="59158727" y="29797484"/>
                    </a:lnTo>
                    <a:lnTo>
                      <a:pt x="59158727" y="29942262"/>
                    </a:lnTo>
                    <a:lnTo>
                      <a:pt x="59013942" y="29942262"/>
                    </a:lnTo>
                    <a:lnTo>
                      <a:pt x="59013942" y="29797484"/>
                    </a:lnTo>
                    <a:close/>
                    <a:moveTo>
                      <a:pt x="0" y="144780"/>
                    </a:moveTo>
                    <a:lnTo>
                      <a:pt x="144780" y="144780"/>
                    </a:lnTo>
                    <a:lnTo>
                      <a:pt x="144780" y="29797484"/>
                    </a:lnTo>
                    <a:lnTo>
                      <a:pt x="0" y="29797484"/>
                    </a:lnTo>
                    <a:lnTo>
                      <a:pt x="0" y="144780"/>
                    </a:lnTo>
                    <a:close/>
                    <a:moveTo>
                      <a:pt x="0" y="29797484"/>
                    </a:moveTo>
                    <a:lnTo>
                      <a:pt x="144780" y="29797484"/>
                    </a:lnTo>
                    <a:lnTo>
                      <a:pt x="144780" y="29942262"/>
                    </a:lnTo>
                    <a:lnTo>
                      <a:pt x="0" y="29942262"/>
                    </a:lnTo>
                    <a:lnTo>
                      <a:pt x="0" y="29797484"/>
                    </a:lnTo>
                    <a:close/>
                    <a:moveTo>
                      <a:pt x="59013942" y="144780"/>
                    </a:moveTo>
                    <a:lnTo>
                      <a:pt x="59158727" y="144780"/>
                    </a:lnTo>
                    <a:lnTo>
                      <a:pt x="59158727" y="29797484"/>
                    </a:lnTo>
                    <a:lnTo>
                      <a:pt x="59013942" y="29797484"/>
                    </a:lnTo>
                    <a:lnTo>
                      <a:pt x="59013942" y="144780"/>
                    </a:lnTo>
                    <a:close/>
                    <a:moveTo>
                      <a:pt x="144780" y="29797484"/>
                    </a:moveTo>
                    <a:lnTo>
                      <a:pt x="59013942" y="29797484"/>
                    </a:lnTo>
                    <a:lnTo>
                      <a:pt x="59013942" y="29942262"/>
                    </a:lnTo>
                    <a:lnTo>
                      <a:pt x="144780" y="29942262"/>
                    </a:lnTo>
                    <a:lnTo>
                      <a:pt x="144780" y="29797484"/>
                    </a:lnTo>
                    <a:close/>
                    <a:moveTo>
                      <a:pt x="59013942" y="0"/>
                    </a:moveTo>
                    <a:lnTo>
                      <a:pt x="59158727" y="0"/>
                    </a:lnTo>
                    <a:lnTo>
                      <a:pt x="59158727" y="144780"/>
                    </a:lnTo>
                    <a:lnTo>
                      <a:pt x="59013942" y="144780"/>
                    </a:lnTo>
                    <a:lnTo>
                      <a:pt x="59013942" y="0"/>
                    </a:lnTo>
                    <a:close/>
                    <a:moveTo>
                      <a:pt x="0" y="0"/>
                    </a:moveTo>
                    <a:lnTo>
                      <a:pt x="144780" y="0"/>
                    </a:lnTo>
                    <a:lnTo>
                      <a:pt x="144780" y="144780"/>
                    </a:lnTo>
                    <a:lnTo>
                      <a:pt x="0" y="144780"/>
                    </a:lnTo>
                    <a:lnTo>
                      <a:pt x="0" y="0"/>
                    </a:lnTo>
                    <a:close/>
                    <a:moveTo>
                      <a:pt x="144780" y="0"/>
                    </a:moveTo>
                    <a:lnTo>
                      <a:pt x="59013942" y="0"/>
                    </a:lnTo>
                    <a:lnTo>
                      <a:pt x="59013942" y="144780"/>
                    </a:lnTo>
                    <a:lnTo>
                      <a:pt x="144780" y="144780"/>
                    </a:lnTo>
                    <a:lnTo>
                      <a:pt x="144780" y="0"/>
                    </a:lnTo>
                    <a:close/>
                  </a:path>
                </a:pathLst>
              </a:custGeom>
              <a:solidFill>
                <a:srgbClr val="000000">
                  <a:alpha val="49804"/>
                </a:srgbClr>
              </a:solidFill>
            </p:spPr>
          </p:sp>
        </p:grpSp>
        <p:sp>
          <p:nvSpPr>
            <p:cNvPr id="12" name="TextBox 12"/>
            <p:cNvSpPr txBox="1"/>
            <p:nvPr/>
          </p:nvSpPr>
          <p:spPr>
            <a:xfrm>
              <a:off x="123735" y="179954"/>
              <a:ext cx="5834180" cy="2632498"/>
            </a:xfrm>
            <a:prstGeom prst="rect">
              <a:avLst/>
            </a:prstGeom>
          </p:spPr>
          <p:txBody>
            <a:bodyPr lIns="0" tIns="0" rIns="0" bIns="0" rtlCol="0" anchor="t">
              <a:spAutoFit/>
            </a:bodyPr>
            <a:lstStyle/>
            <a:p>
              <a:pPr algn="just">
                <a:lnSpc>
                  <a:spcPts val="3919"/>
                </a:lnSpc>
              </a:pPr>
              <a:r>
                <a:rPr lang="en-US" sz="2799" i="1">
                  <a:solidFill>
                    <a:srgbClr val="000000"/>
                  </a:solidFill>
                  <a:latin typeface="Poppins Light Italics"/>
                  <a:ea typeface="Poppins Light Italics"/>
                  <a:cs typeface="Poppins Light Italics"/>
                  <a:sym typeface="Poppins Light Italics"/>
                </a:rPr>
                <a:t>“Ele me levava nas consultas, me lembrava das datas, se envolvia em tudo.” (P3)</a:t>
              </a:r>
            </a:p>
          </p:txBody>
        </p:sp>
      </p:grpSp>
      <p:sp>
        <p:nvSpPr>
          <p:cNvPr id="13" name="TextBox 13"/>
          <p:cNvSpPr txBox="1"/>
          <p:nvPr/>
        </p:nvSpPr>
        <p:spPr>
          <a:xfrm>
            <a:off x="-205562" y="-129438"/>
            <a:ext cx="13681343" cy="2525826"/>
          </a:xfrm>
          <a:prstGeom prst="rect">
            <a:avLst/>
          </a:prstGeom>
        </p:spPr>
        <p:txBody>
          <a:bodyPr lIns="0" tIns="0" rIns="0" bIns="0" rtlCol="0" anchor="t">
            <a:spAutoFit/>
          </a:bodyPr>
          <a:lstStyle/>
          <a:p>
            <a:pPr algn="just">
              <a:lnSpc>
                <a:spcPts val="17453"/>
              </a:lnSpc>
            </a:pPr>
            <a:r>
              <a:rPr lang="en-US" sz="17993" spc="-935">
                <a:solidFill>
                  <a:srgbClr val="F2788E">
                    <a:alpha val="49804"/>
                  </a:srgbClr>
                </a:solidFill>
                <a:latin typeface="The Seasons"/>
                <a:ea typeface="The Seasons"/>
                <a:cs typeface="The Seasons"/>
                <a:sym typeface="The Seasons"/>
              </a:rPr>
              <a:t>discussão</a:t>
            </a:r>
          </a:p>
        </p:txBody>
      </p:sp>
      <p:sp>
        <p:nvSpPr>
          <p:cNvPr id="14" name="TextBox 14"/>
          <p:cNvSpPr txBox="1"/>
          <p:nvPr/>
        </p:nvSpPr>
        <p:spPr>
          <a:xfrm>
            <a:off x="1023278" y="1850923"/>
            <a:ext cx="6064652" cy="1005205"/>
          </a:xfrm>
          <a:prstGeom prst="rect">
            <a:avLst/>
          </a:prstGeom>
        </p:spPr>
        <p:txBody>
          <a:bodyPr lIns="0" tIns="0" rIns="0" bIns="0" rtlCol="0" anchor="t">
            <a:spAutoFit/>
          </a:bodyPr>
          <a:lstStyle/>
          <a:p>
            <a:pPr algn="l">
              <a:lnSpc>
                <a:spcPts val="3920"/>
              </a:lnSpc>
            </a:pPr>
            <a:r>
              <a:rPr lang="en-US" sz="2800">
                <a:solidFill>
                  <a:srgbClr val="000000"/>
                </a:solidFill>
                <a:latin typeface="Poppins"/>
                <a:ea typeface="Poppins"/>
                <a:cs typeface="Poppins"/>
                <a:sym typeface="Poppins"/>
              </a:rPr>
              <a:t>Percepção da participação do pai nas consultas de pré-natal</a:t>
            </a:r>
          </a:p>
        </p:txBody>
      </p:sp>
      <p:grpSp>
        <p:nvGrpSpPr>
          <p:cNvPr id="15" name="Group 15"/>
          <p:cNvGrpSpPr/>
          <p:nvPr/>
        </p:nvGrpSpPr>
        <p:grpSpPr>
          <a:xfrm>
            <a:off x="11863822" y="916649"/>
            <a:ext cx="2207167" cy="546812"/>
            <a:chOff x="0" y="0"/>
            <a:chExt cx="581312" cy="144016"/>
          </a:xfrm>
        </p:grpSpPr>
        <p:sp>
          <p:nvSpPr>
            <p:cNvPr id="16" name="Freeform 16"/>
            <p:cNvSpPr/>
            <p:nvPr/>
          </p:nvSpPr>
          <p:spPr>
            <a:xfrm>
              <a:off x="0" y="0"/>
              <a:ext cx="581312" cy="144016"/>
            </a:xfrm>
            <a:custGeom>
              <a:avLst/>
              <a:gdLst/>
              <a:ahLst/>
              <a:cxnLst/>
              <a:rect l="l" t="t" r="r" b="b"/>
              <a:pathLst>
                <a:path w="581312" h="144016">
                  <a:moveTo>
                    <a:pt x="35076" y="0"/>
                  </a:moveTo>
                  <a:lnTo>
                    <a:pt x="546235" y="0"/>
                  </a:lnTo>
                  <a:cubicBezTo>
                    <a:pt x="565607" y="0"/>
                    <a:pt x="581312" y="15704"/>
                    <a:pt x="581312" y="35076"/>
                  </a:cubicBezTo>
                  <a:lnTo>
                    <a:pt x="581312" y="108940"/>
                  </a:lnTo>
                  <a:cubicBezTo>
                    <a:pt x="581312" y="118243"/>
                    <a:pt x="577616" y="127165"/>
                    <a:pt x="571038" y="133743"/>
                  </a:cubicBezTo>
                  <a:cubicBezTo>
                    <a:pt x="564460" y="140321"/>
                    <a:pt x="555538" y="144016"/>
                    <a:pt x="546235" y="144016"/>
                  </a:cubicBezTo>
                  <a:lnTo>
                    <a:pt x="35076" y="144016"/>
                  </a:lnTo>
                  <a:cubicBezTo>
                    <a:pt x="25773" y="144016"/>
                    <a:pt x="16852" y="140321"/>
                    <a:pt x="10274" y="133743"/>
                  </a:cubicBezTo>
                  <a:cubicBezTo>
                    <a:pt x="3696" y="127165"/>
                    <a:pt x="0" y="118243"/>
                    <a:pt x="0" y="108940"/>
                  </a:cubicBezTo>
                  <a:lnTo>
                    <a:pt x="0" y="35076"/>
                  </a:lnTo>
                  <a:cubicBezTo>
                    <a:pt x="0" y="25773"/>
                    <a:pt x="3696" y="16852"/>
                    <a:pt x="10274" y="10274"/>
                  </a:cubicBezTo>
                  <a:cubicBezTo>
                    <a:pt x="16852" y="3696"/>
                    <a:pt x="25773" y="0"/>
                    <a:pt x="35076" y="0"/>
                  </a:cubicBezTo>
                  <a:close/>
                </a:path>
              </a:pathLst>
            </a:custGeom>
            <a:solidFill>
              <a:srgbClr val="E1E4E7"/>
            </a:solidFill>
          </p:spPr>
        </p:sp>
        <p:sp>
          <p:nvSpPr>
            <p:cNvPr id="17" name="TextBox 17"/>
            <p:cNvSpPr txBox="1"/>
            <p:nvPr/>
          </p:nvSpPr>
          <p:spPr>
            <a:xfrm>
              <a:off x="0" y="-123825"/>
              <a:ext cx="581312" cy="267841"/>
            </a:xfrm>
            <a:prstGeom prst="rect">
              <a:avLst/>
            </a:prstGeom>
          </p:spPr>
          <p:txBody>
            <a:bodyPr lIns="50800" tIns="50800" rIns="50800" bIns="50800" rtlCol="0" anchor="ctr"/>
            <a:lstStyle/>
            <a:p>
              <a:pPr algn="ctr">
                <a:lnSpc>
                  <a:spcPts val="3613"/>
                </a:lnSpc>
              </a:pPr>
              <a:endParaRPr/>
            </a:p>
          </p:txBody>
        </p:sp>
      </p:grpSp>
      <p:grpSp>
        <p:nvGrpSpPr>
          <p:cNvPr id="18" name="Group 18"/>
          <p:cNvGrpSpPr/>
          <p:nvPr/>
        </p:nvGrpSpPr>
        <p:grpSpPr>
          <a:xfrm>
            <a:off x="14155900" y="916649"/>
            <a:ext cx="2449124" cy="546812"/>
            <a:chOff x="0" y="0"/>
            <a:chExt cx="645037" cy="144016"/>
          </a:xfrm>
        </p:grpSpPr>
        <p:sp>
          <p:nvSpPr>
            <p:cNvPr id="19" name="Freeform 19"/>
            <p:cNvSpPr/>
            <p:nvPr/>
          </p:nvSpPr>
          <p:spPr>
            <a:xfrm>
              <a:off x="0" y="0"/>
              <a:ext cx="645037" cy="144016"/>
            </a:xfrm>
            <a:custGeom>
              <a:avLst/>
              <a:gdLst/>
              <a:ahLst/>
              <a:cxnLst/>
              <a:rect l="l" t="t" r="r" b="b"/>
              <a:pathLst>
                <a:path w="645037" h="144016">
                  <a:moveTo>
                    <a:pt x="31611" y="0"/>
                  </a:moveTo>
                  <a:lnTo>
                    <a:pt x="613426" y="0"/>
                  </a:lnTo>
                  <a:cubicBezTo>
                    <a:pt x="621809" y="0"/>
                    <a:pt x="629850" y="3330"/>
                    <a:pt x="635778" y="9259"/>
                  </a:cubicBezTo>
                  <a:cubicBezTo>
                    <a:pt x="641706" y="15187"/>
                    <a:pt x="645037" y="23227"/>
                    <a:pt x="645037" y="31611"/>
                  </a:cubicBezTo>
                  <a:lnTo>
                    <a:pt x="645037" y="112405"/>
                  </a:lnTo>
                  <a:cubicBezTo>
                    <a:pt x="645037" y="129864"/>
                    <a:pt x="630884" y="144016"/>
                    <a:pt x="613426" y="144016"/>
                  </a:cubicBezTo>
                  <a:lnTo>
                    <a:pt x="31611" y="144016"/>
                  </a:lnTo>
                  <a:cubicBezTo>
                    <a:pt x="14153" y="144016"/>
                    <a:pt x="0" y="129864"/>
                    <a:pt x="0" y="112405"/>
                  </a:cubicBezTo>
                  <a:lnTo>
                    <a:pt x="0" y="31611"/>
                  </a:lnTo>
                  <a:cubicBezTo>
                    <a:pt x="0" y="14153"/>
                    <a:pt x="14153" y="0"/>
                    <a:pt x="31611" y="0"/>
                  </a:cubicBezTo>
                  <a:close/>
                </a:path>
              </a:pathLst>
            </a:custGeom>
            <a:solidFill>
              <a:srgbClr val="E1E4E7"/>
            </a:solidFill>
          </p:spPr>
        </p:sp>
        <p:sp>
          <p:nvSpPr>
            <p:cNvPr id="20" name="TextBox 20"/>
            <p:cNvSpPr txBox="1"/>
            <p:nvPr/>
          </p:nvSpPr>
          <p:spPr>
            <a:xfrm>
              <a:off x="0" y="-123825"/>
              <a:ext cx="645037" cy="267841"/>
            </a:xfrm>
            <a:prstGeom prst="rect">
              <a:avLst/>
            </a:prstGeom>
          </p:spPr>
          <p:txBody>
            <a:bodyPr lIns="50800" tIns="50800" rIns="50800" bIns="50800" rtlCol="0" anchor="ctr"/>
            <a:lstStyle/>
            <a:p>
              <a:pPr algn="ctr">
                <a:lnSpc>
                  <a:spcPts val="3613"/>
                </a:lnSpc>
              </a:pPr>
              <a:endParaRPr/>
            </a:p>
          </p:txBody>
        </p:sp>
      </p:grpSp>
      <p:grpSp>
        <p:nvGrpSpPr>
          <p:cNvPr id="21" name="Group 21"/>
          <p:cNvGrpSpPr/>
          <p:nvPr/>
        </p:nvGrpSpPr>
        <p:grpSpPr>
          <a:xfrm>
            <a:off x="12689941" y="2723514"/>
            <a:ext cx="4776130" cy="6301043"/>
            <a:chOff x="0" y="0"/>
            <a:chExt cx="1257911" cy="1659534"/>
          </a:xfrm>
        </p:grpSpPr>
        <p:sp>
          <p:nvSpPr>
            <p:cNvPr id="22" name="Freeform 22"/>
            <p:cNvSpPr/>
            <p:nvPr/>
          </p:nvSpPr>
          <p:spPr>
            <a:xfrm>
              <a:off x="0" y="0"/>
              <a:ext cx="1257911" cy="1659534"/>
            </a:xfrm>
            <a:custGeom>
              <a:avLst/>
              <a:gdLst/>
              <a:ahLst/>
              <a:cxnLst/>
              <a:rect l="l" t="t" r="r" b="b"/>
              <a:pathLst>
                <a:path w="1257911" h="1659534">
                  <a:moveTo>
                    <a:pt x="0" y="0"/>
                  </a:moveTo>
                  <a:lnTo>
                    <a:pt x="1257911" y="0"/>
                  </a:lnTo>
                  <a:lnTo>
                    <a:pt x="1257911" y="1659534"/>
                  </a:lnTo>
                  <a:lnTo>
                    <a:pt x="0" y="1659534"/>
                  </a:lnTo>
                  <a:close/>
                </a:path>
              </a:pathLst>
            </a:custGeom>
            <a:solidFill>
              <a:srgbClr val="FFFFFF">
                <a:alpha val="69804"/>
              </a:srgbClr>
            </a:solidFill>
          </p:spPr>
        </p:sp>
        <p:sp>
          <p:nvSpPr>
            <p:cNvPr id="23" name="TextBox 23"/>
            <p:cNvSpPr txBox="1"/>
            <p:nvPr/>
          </p:nvSpPr>
          <p:spPr>
            <a:xfrm>
              <a:off x="0" y="-123825"/>
              <a:ext cx="1257911" cy="1783359"/>
            </a:xfrm>
            <a:prstGeom prst="rect">
              <a:avLst/>
            </a:prstGeom>
          </p:spPr>
          <p:txBody>
            <a:bodyPr lIns="50800" tIns="50800" rIns="50800" bIns="50800" rtlCol="0" anchor="ctr"/>
            <a:lstStyle/>
            <a:p>
              <a:pPr algn="ctr">
                <a:lnSpc>
                  <a:spcPts val="3613"/>
                </a:lnSpc>
              </a:pPr>
              <a:endParaRPr/>
            </a:p>
          </p:txBody>
        </p:sp>
      </p:grpSp>
      <p:grpSp>
        <p:nvGrpSpPr>
          <p:cNvPr id="24" name="Group 24"/>
          <p:cNvGrpSpPr/>
          <p:nvPr/>
        </p:nvGrpSpPr>
        <p:grpSpPr>
          <a:xfrm>
            <a:off x="10442912" y="631446"/>
            <a:ext cx="7023159" cy="9034475"/>
            <a:chOff x="0" y="0"/>
            <a:chExt cx="9364212" cy="12045967"/>
          </a:xfrm>
        </p:grpSpPr>
        <p:pic>
          <p:nvPicPr>
            <p:cNvPr id="25" name="Picture 25"/>
            <p:cNvPicPr>
              <a:picLocks noChangeAspect="1"/>
            </p:cNvPicPr>
            <p:nvPr/>
          </p:nvPicPr>
          <p:blipFill>
            <a:blip r:embed="rId2"/>
            <a:stretch>
              <a:fillRect/>
            </a:stretch>
          </p:blipFill>
          <p:spPr>
            <a:xfrm>
              <a:off x="-918675" y="-1204597"/>
              <a:ext cx="11487484" cy="14455160"/>
            </a:xfrm>
            <a:prstGeom prst="rect">
              <a:avLst/>
            </a:prstGeom>
          </p:spPr>
        </p:pic>
        <p:grpSp>
          <p:nvGrpSpPr>
            <p:cNvPr id="26" name="Group 26"/>
            <p:cNvGrpSpPr/>
            <p:nvPr/>
          </p:nvGrpSpPr>
          <p:grpSpPr>
            <a:xfrm>
              <a:off x="476682" y="2495500"/>
              <a:ext cx="624425" cy="8838361"/>
              <a:chOff x="0" y="0"/>
              <a:chExt cx="116491" cy="1648864"/>
            </a:xfrm>
          </p:grpSpPr>
          <p:sp>
            <p:nvSpPr>
              <p:cNvPr id="27" name="Freeform 27"/>
              <p:cNvSpPr/>
              <p:nvPr/>
            </p:nvSpPr>
            <p:spPr>
              <a:xfrm>
                <a:off x="0" y="0"/>
                <a:ext cx="116491" cy="1648864"/>
              </a:xfrm>
              <a:custGeom>
                <a:avLst/>
                <a:gdLst/>
                <a:ahLst/>
                <a:cxnLst/>
                <a:rect l="l" t="t" r="r" b="b"/>
                <a:pathLst>
                  <a:path w="116491" h="1648864">
                    <a:moveTo>
                      <a:pt x="0" y="0"/>
                    </a:moveTo>
                    <a:lnTo>
                      <a:pt x="116491" y="0"/>
                    </a:lnTo>
                    <a:lnTo>
                      <a:pt x="116491" y="1648864"/>
                    </a:lnTo>
                    <a:lnTo>
                      <a:pt x="0" y="1648864"/>
                    </a:lnTo>
                    <a:close/>
                  </a:path>
                </a:pathLst>
              </a:custGeom>
              <a:solidFill>
                <a:srgbClr val="FFFFFF"/>
              </a:solidFill>
            </p:spPr>
          </p:sp>
          <p:sp>
            <p:nvSpPr>
              <p:cNvPr id="28" name="TextBox 28"/>
              <p:cNvSpPr txBox="1"/>
              <p:nvPr/>
            </p:nvSpPr>
            <p:spPr>
              <a:xfrm>
                <a:off x="0" y="-38100"/>
                <a:ext cx="116491" cy="1686964"/>
              </a:xfrm>
              <a:prstGeom prst="rect">
                <a:avLst/>
              </a:prstGeom>
            </p:spPr>
            <p:txBody>
              <a:bodyPr lIns="53788" tIns="53788" rIns="53788" bIns="53788" rtlCol="0" anchor="ctr"/>
              <a:lstStyle/>
              <a:p>
                <a:pPr algn="l">
                  <a:lnSpc>
                    <a:spcPts val="3359"/>
                  </a:lnSpc>
                </a:pPr>
                <a:endParaRPr/>
              </a:p>
            </p:txBody>
          </p:sp>
        </p:grpSp>
        <p:sp>
          <p:nvSpPr>
            <p:cNvPr id="29" name="TextBox 29"/>
            <p:cNvSpPr txBox="1"/>
            <p:nvPr/>
          </p:nvSpPr>
          <p:spPr>
            <a:xfrm>
              <a:off x="0" y="2371675"/>
              <a:ext cx="1002949" cy="8962186"/>
            </a:xfrm>
            <a:prstGeom prst="rect">
              <a:avLst/>
            </a:prstGeom>
          </p:spPr>
          <p:txBody>
            <a:bodyPr lIns="0" tIns="0" rIns="0" bIns="0" rtlCol="0" anchor="t">
              <a:spAutoFit/>
            </a:bodyPr>
            <a:lstStyle/>
            <a:p>
              <a:pPr algn="r">
                <a:lnSpc>
                  <a:spcPts val="3613"/>
                </a:lnSpc>
              </a:pPr>
              <a:r>
                <a:rPr lang="en-US" sz="2125">
                  <a:solidFill>
                    <a:srgbClr val="000000"/>
                  </a:solidFill>
                  <a:latin typeface="Poppins"/>
                  <a:ea typeface="Poppins"/>
                  <a:cs typeface="Poppins"/>
                  <a:sym typeface="Poppins"/>
                </a:rPr>
                <a:t>35%</a:t>
              </a:r>
            </a:p>
            <a:p>
              <a:pPr algn="r">
                <a:lnSpc>
                  <a:spcPts val="3613"/>
                </a:lnSpc>
              </a:pPr>
              <a:endParaRPr lang="en-US" sz="2125">
                <a:solidFill>
                  <a:srgbClr val="000000"/>
                </a:solidFill>
                <a:latin typeface="Poppins"/>
                <a:ea typeface="Poppins"/>
                <a:cs typeface="Poppins"/>
                <a:sym typeface="Poppins"/>
              </a:endParaRPr>
            </a:p>
            <a:p>
              <a:pPr algn="r">
                <a:lnSpc>
                  <a:spcPts val="3613"/>
                </a:lnSpc>
              </a:pPr>
              <a:r>
                <a:rPr lang="en-US" sz="2125">
                  <a:solidFill>
                    <a:srgbClr val="000000"/>
                  </a:solidFill>
                  <a:latin typeface="Poppins"/>
                  <a:ea typeface="Poppins"/>
                  <a:cs typeface="Poppins"/>
                  <a:sym typeface="Poppins"/>
                </a:rPr>
                <a:t>30%</a:t>
              </a:r>
            </a:p>
            <a:p>
              <a:pPr algn="r">
                <a:lnSpc>
                  <a:spcPts val="3613"/>
                </a:lnSpc>
              </a:pPr>
              <a:endParaRPr lang="en-US" sz="2125">
                <a:solidFill>
                  <a:srgbClr val="000000"/>
                </a:solidFill>
                <a:latin typeface="Poppins"/>
                <a:ea typeface="Poppins"/>
                <a:cs typeface="Poppins"/>
                <a:sym typeface="Poppins"/>
              </a:endParaRPr>
            </a:p>
            <a:p>
              <a:pPr algn="r">
                <a:lnSpc>
                  <a:spcPts val="3613"/>
                </a:lnSpc>
              </a:pPr>
              <a:r>
                <a:rPr lang="en-US" sz="2125">
                  <a:solidFill>
                    <a:srgbClr val="000000"/>
                  </a:solidFill>
                  <a:latin typeface="Poppins"/>
                  <a:ea typeface="Poppins"/>
                  <a:cs typeface="Poppins"/>
                  <a:sym typeface="Poppins"/>
                </a:rPr>
                <a:t>25%</a:t>
              </a:r>
            </a:p>
            <a:p>
              <a:pPr algn="r">
                <a:lnSpc>
                  <a:spcPts val="3613"/>
                </a:lnSpc>
              </a:pPr>
              <a:endParaRPr lang="en-US" sz="2125">
                <a:solidFill>
                  <a:srgbClr val="000000"/>
                </a:solidFill>
                <a:latin typeface="Poppins"/>
                <a:ea typeface="Poppins"/>
                <a:cs typeface="Poppins"/>
                <a:sym typeface="Poppins"/>
              </a:endParaRPr>
            </a:p>
            <a:p>
              <a:pPr algn="r">
                <a:lnSpc>
                  <a:spcPts val="3613"/>
                </a:lnSpc>
              </a:pPr>
              <a:r>
                <a:rPr lang="en-US" sz="2125">
                  <a:solidFill>
                    <a:srgbClr val="000000"/>
                  </a:solidFill>
                  <a:latin typeface="Poppins"/>
                  <a:ea typeface="Poppins"/>
                  <a:cs typeface="Poppins"/>
                  <a:sym typeface="Poppins"/>
                </a:rPr>
                <a:t>20%</a:t>
              </a:r>
            </a:p>
            <a:p>
              <a:pPr algn="r">
                <a:lnSpc>
                  <a:spcPts val="3613"/>
                </a:lnSpc>
              </a:pPr>
              <a:endParaRPr lang="en-US" sz="2125">
                <a:solidFill>
                  <a:srgbClr val="000000"/>
                </a:solidFill>
                <a:latin typeface="Poppins"/>
                <a:ea typeface="Poppins"/>
                <a:cs typeface="Poppins"/>
                <a:sym typeface="Poppins"/>
              </a:endParaRPr>
            </a:p>
            <a:p>
              <a:pPr algn="r">
                <a:lnSpc>
                  <a:spcPts val="3613"/>
                </a:lnSpc>
              </a:pPr>
              <a:r>
                <a:rPr lang="en-US" sz="2125">
                  <a:solidFill>
                    <a:srgbClr val="000000"/>
                  </a:solidFill>
                  <a:latin typeface="Poppins"/>
                  <a:ea typeface="Poppins"/>
                  <a:cs typeface="Poppins"/>
                  <a:sym typeface="Poppins"/>
                </a:rPr>
                <a:t>15%</a:t>
              </a:r>
            </a:p>
            <a:p>
              <a:pPr algn="r">
                <a:lnSpc>
                  <a:spcPts val="3613"/>
                </a:lnSpc>
              </a:pPr>
              <a:endParaRPr lang="en-US" sz="2125">
                <a:solidFill>
                  <a:srgbClr val="000000"/>
                </a:solidFill>
                <a:latin typeface="Poppins"/>
                <a:ea typeface="Poppins"/>
                <a:cs typeface="Poppins"/>
                <a:sym typeface="Poppins"/>
              </a:endParaRPr>
            </a:p>
            <a:p>
              <a:pPr algn="r">
                <a:lnSpc>
                  <a:spcPts val="3613"/>
                </a:lnSpc>
              </a:pPr>
              <a:r>
                <a:rPr lang="en-US" sz="2125">
                  <a:solidFill>
                    <a:srgbClr val="000000"/>
                  </a:solidFill>
                  <a:latin typeface="Poppins"/>
                  <a:ea typeface="Poppins"/>
                  <a:cs typeface="Poppins"/>
                  <a:sym typeface="Poppins"/>
                </a:rPr>
                <a:t>10%</a:t>
              </a:r>
            </a:p>
            <a:p>
              <a:pPr algn="r">
                <a:lnSpc>
                  <a:spcPts val="3613"/>
                </a:lnSpc>
              </a:pPr>
              <a:endParaRPr lang="en-US" sz="2125">
                <a:solidFill>
                  <a:srgbClr val="000000"/>
                </a:solidFill>
                <a:latin typeface="Poppins"/>
                <a:ea typeface="Poppins"/>
                <a:cs typeface="Poppins"/>
                <a:sym typeface="Poppins"/>
              </a:endParaRPr>
            </a:p>
            <a:p>
              <a:pPr algn="r">
                <a:lnSpc>
                  <a:spcPts val="3613"/>
                </a:lnSpc>
              </a:pPr>
              <a:r>
                <a:rPr lang="en-US" sz="2125">
                  <a:solidFill>
                    <a:srgbClr val="000000"/>
                  </a:solidFill>
                  <a:latin typeface="Poppins"/>
                  <a:ea typeface="Poppins"/>
                  <a:cs typeface="Poppins"/>
                  <a:sym typeface="Poppins"/>
                </a:rPr>
                <a:t>5%</a:t>
              </a:r>
            </a:p>
            <a:p>
              <a:pPr algn="r">
                <a:lnSpc>
                  <a:spcPts val="3613"/>
                </a:lnSpc>
              </a:pPr>
              <a:endParaRPr lang="en-US" sz="2125">
                <a:solidFill>
                  <a:srgbClr val="000000"/>
                </a:solidFill>
                <a:latin typeface="Poppins"/>
                <a:ea typeface="Poppins"/>
                <a:cs typeface="Poppins"/>
                <a:sym typeface="Poppins"/>
              </a:endParaRPr>
            </a:p>
            <a:p>
              <a:pPr algn="r">
                <a:lnSpc>
                  <a:spcPts val="3613"/>
                </a:lnSpc>
              </a:pPr>
              <a:r>
                <a:rPr lang="en-US" sz="2125">
                  <a:solidFill>
                    <a:srgbClr val="000000"/>
                  </a:solidFill>
                  <a:latin typeface="Poppins"/>
                  <a:ea typeface="Poppins"/>
                  <a:cs typeface="Poppins"/>
                  <a:sym typeface="Poppins"/>
                </a:rPr>
                <a:t>0</a:t>
              </a:r>
            </a:p>
          </p:txBody>
        </p:sp>
      </p:grpSp>
      <p:grpSp>
        <p:nvGrpSpPr>
          <p:cNvPr id="30" name="Group 30"/>
          <p:cNvGrpSpPr/>
          <p:nvPr/>
        </p:nvGrpSpPr>
        <p:grpSpPr>
          <a:xfrm>
            <a:off x="12679969" y="2723514"/>
            <a:ext cx="4786102" cy="6301043"/>
            <a:chOff x="0" y="0"/>
            <a:chExt cx="1260537" cy="1659534"/>
          </a:xfrm>
        </p:grpSpPr>
        <p:sp>
          <p:nvSpPr>
            <p:cNvPr id="31" name="Freeform 31"/>
            <p:cNvSpPr/>
            <p:nvPr/>
          </p:nvSpPr>
          <p:spPr>
            <a:xfrm>
              <a:off x="0" y="0"/>
              <a:ext cx="1260537" cy="1659534"/>
            </a:xfrm>
            <a:custGeom>
              <a:avLst/>
              <a:gdLst/>
              <a:ahLst/>
              <a:cxnLst/>
              <a:rect l="l" t="t" r="r" b="b"/>
              <a:pathLst>
                <a:path w="1260537" h="1659534">
                  <a:moveTo>
                    <a:pt x="0" y="0"/>
                  </a:moveTo>
                  <a:lnTo>
                    <a:pt x="1260537" y="0"/>
                  </a:lnTo>
                  <a:lnTo>
                    <a:pt x="1260537" y="1659534"/>
                  </a:lnTo>
                  <a:lnTo>
                    <a:pt x="0" y="1659534"/>
                  </a:lnTo>
                  <a:close/>
                </a:path>
              </a:pathLst>
            </a:custGeom>
            <a:solidFill>
              <a:srgbClr val="FFFFFF">
                <a:alpha val="69804"/>
              </a:srgbClr>
            </a:solidFill>
          </p:spPr>
        </p:sp>
        <p:sp>
          <p:nvSpPr>
            <p:cNvPr id="32" name="TextBox 32"/>
            <p:cNvSpPr txBox="1"/>
            <p:nvPr/>
          </p:nvSpPr>
          <p:spPr>
            <a:xfrm>
              <a:off x="0" y="-123825"/>
              <a:ext cx="1260537" cy="1783359"/>
            </a:xfrm>
            <a:prstGeom prst="rect">
              <a:avLst/>
            </a:prstGeom>
          </p:spPr>
          <p:txBody>
            <a:bodyPr lIns="50800" tIns="50800" rIns="50800" bIns="50800" rtlCol="0" anchor="ctr"/>
            <a:lstStyle/>
            <a:p>
              <a:pPr algn="ctr">
                <a:lnSpc>
                  <a:spcPts val="3613"/>
                </a:lnSpc>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3278" y="3401188"/>
            <a:ext cx="9429454" cy="1802766"/>
          </a:xfrm>
          <a:prstGeom prst="rect">
            <a:avLst/>
          </a:prstGeom>
        </p:spPr>
        <p:txBody>
          <a:bodyPr lIns="0" tIns="0" rIns="0" bIns="0" rtlCol="0" anchor="t">
            <a:spAutoFit/>
          </a:bodyPr>
          <a:lstStyle/>
          <a:p>
            <a:pPr marL="647695" lvl="1" indent="-323848" algn="l">
              <a:lnSpc>
                <a:spcPts val="5999"/>
              </a:lnSpc>
              <a:buFont typeface="Arial"/>
              <a:buChar char="•"/>
            </a:pPr>
            <a:r>
              <a:rPr lang="en-US" sz="2999">
                <a:solidFill>
                  <a:srgbClr val="000000"/>
                </a:solidFill>
                <a:latin typeface="Poppins"/>
                <a:ea typeface="Poppins"/>
                <a:cs typeface="Poppins"/>
                <a:sym typeface="Poppins"/>
              </a:rPr>
              <a:t>Participação incentivada:</a:t>
            </a:r>
          </a:p>
          <a:p>
            <a:pPr marL="1209032" lvl="2" indent="-403011" algn="l">
              <a:lnSpc>
                <a:spcPts val="3919"/>
              </a:lnSpc>
              <a:buFont typeface="Arial"/>
              <a:buChar char="⚬"/>
            </a:pPr>
            <a:r>
              <a:rPr lang="en-US" sz="2799">
                <a:solidFill>
                  <a:srgbClr val="000000"/>
                </a:solidFill>
                <a:latin typeface="Poppins"/>
                <a:ea typeface="Poppins"/>
                <a:cs typeface="Poppins"/>
                <a:sym typeface="Poppins"/>
              </a:rPr>
              <a:t>Reconhecimento da dedicação do pai a partir do incentivo;</a:t>
            </a:r>
          </a:p>
        </p:txBody>
      </p:sp>
      <p:grpSp>
        <p:nvGrpSpPr>
          <p:cNvPr id="3" name="Group 3"/>
          <p:cNvGrpSpPr/>
          <p:nvPr/>
        </p:nvGrpSpPr>
        <p:grpSpPr>
          <a:xfrm>
            <a:off x="2873063" y="5917690"/>
            <a:ext cx="5729883" cy="2419875"/>
            <a:chOff x="0" y="0"/>
            <a:chExt cx="1509105" cy="637333"/>
          </a:xfrm>
        </p:grpSpPr>
        <p:sp>
          <p:nvSpPr>
            <p:cNvPr id="4" name="Freeform 4"/>
            <p:cNvSpPr/>
            <p:nvPr/>
          </p:nvSpPr>
          <p:spPr>
            <a:xfrm>
              <a:off x="0" y="0"/>
              <a:ext cx="1509105" cy="637333"/>
            </a:xfrm>
            <a:custGeom>
              <a:avLst/>
              <a:gdLst/>
              <a:ahLst/>
              <a:cxnLst/>
              <a:rect l="l" t="t" r="r" b="b"/>
              <a:pathLst>
                <a:path w="1509105" h="637333">
                  <a:moveTo>
                    <a:pt x="0" y="0"/>
                  </a:moveTo>
                  <a:lnTo>
                    <a:pt x="1509105" y="0"/>
                  </a:lnTo>
                  <a:lnTo>
                    <a:pt x="1509105" y="637333"/>
                  </a:lnTo>
                  <a:lnTo>
                    <a:pt x="0" y="637333"/>
                  </a:lnTo>
                  <a:close/>
                </a:path>
              </a:pathLst>
            </a:custGeom>
            <a:solidFill>
              <a:srgbClr val="FFFFFF"/>
            </a:solidFill>
            <a:ln w="19050" cap="sq">
              <a:solidFill>
                <a:srgbClr val="000000"/>
              </a:solidFill>
              <a:prstDash val="solid"/>
              <a:miter/>
            </a:ln>
          </p:spPr>
        </p:sp>
        <p:sp>
          <p:nvSpPr>
            <p:cNvPr id="5" name="TextBox 5"/>
            <p:cNvSpPr txBox="1"/>
            <p:nvPr/>
          </p:nvSpPr>
          <p:spPr>
            <a:xfrm>
              <a:off x="0" y="-85725"/>
              <a:ext cx="1509105" cy="723058"/>
            </a:xfrm>
            <a:prstGeom prst="rect">
              <a:avLst/>
            </a:prstGeom>
          </p:spPr>
          <p:txBody>
            <a:bodyPr lIns="50800" tIns="50800" rIns="50800" bIns="50800" rtlCol="0" anchor="ctr"/>
            <a:lstStyle/>
            <a:p>
              <a:pPr algn="just">
                <a:lnSpc>
                  <a:spcPts val="4480"/>
                </a:lnSpc>
                <a:spcBef>
                  <a:spcPct val="0"/>
                </a:spcBef>
              </a:pPr>
              <a:endParaRPr/>
            </a:p>
          </p:txBody>
        </p:sp>
      </p:grpSp>
      <p:sp>
        <p:nvSpPr>
          <p:cNvPr id="6" name="TextBox 6"/>
          <p:cNvSpPr txBox="1"/>
          <p:nvPr/>
        </p:nvSpPr>
        <p:spPr>
          <a:xfrm>
            <a:off x="3129632" y="6026735"/>
            <a:ext cx="5216745" cy="2093596"/>
          </a:xfrm>
          <a:prstGeom prst="rect">
            <a:avLst/>
          </a:prstGeom>
        </p:spPr>
        <p:txBody>
          <a:bodyPr lIns="0" tIns="0" rIns="0" bIns="0" rtlCol="0" anchor="t">
            <a:spAutoFit/>
          </a:bodyPr>
          <a:lstStyle/>
          <a:p>
            <a:pPr algn="just">
              <a:lnSpc>
                <a:spcPts val="4199"/>
              </a:lnSpc>
            </a:pPr>
            <a:r>
              <a:rPr lang="en-US" sz="2799">
                <a:solidFill>
                  <a:srgbClr val="000000"/>
                </a:solidFill>
                <a:latin typeface="Poppins Light"/>
                <a:ea typeface="Poppins Light"/>
                <a:cs typeface="Poppins Light"/>
                <a:sym typeface="Poppins Light"/>
              </a:rPr>
              <a:t>Indica que a iniciativa da gestante pode ser um fator facilitador importante, desde que o pai esteja receptivo.</a:t>
            </a:r>
          </a:p>
        </p:txBody>
      </p:sp>
      <p:grpSp>
        <p:nvGrpSpPr>
          <p:cNvPr id="7" name="Group 7"/>
          <p:cNvGrpSpPr/>
          <p:nvPr/>
        </p:nvGrpSpPr>
        <p:grpSpPr>
          <a:xfrm>
            <a:off x="14155900" y="916649"/>
            <a:ext cx="2449124" cy="546812"/>
            <a:chOff x="0" y="0"/>
            <a:chExt cx="645037" cy="144016"/>
          </a:xfrm>
        </p:grpSpPr>
        <p:sp>
          <p:nvSpPr>
            <p:cNvPr id="8" name="Freeform 8"/>
            <p:cNvSpPr/>
            <p:nvPr/>
          </p:nvSpPr>
          <p:spPr>
            <a:xfrm>
              <a:off x="0" y="0"/>
              <a:ext cx="645037" cy="144016"/>
            </a:xfrm>
            <a:custGeom>
              <a:avLst/>
              <a:gdLst/>
              <a:ahLst/>
              <a:cxnLst/>
              <a:rect l="l" t="t" r="r" b="b"/>
              <a:pathLst>
                <a:path w="645037" h="144016">
                  <a:moveTo>
                    <a:pt x="31611" y="0"/>
                  </a:moveTo>
                  <a:lnTo>
                    <a:pt x="613426" y="0"/>
                  </a:lnTo>
                  <a:cubicBezTo>
                    <a:pt x="621809" y="0"/>
                    <a:pt x="629850" y="3330"/>
                    <a:pt x="635778" y="9259"/>
                  </a:cubicBezTo>
                  <a:cubicBezTo>
                    <a:pt x="641706" y="15187"/>
                    <a:pt x="645037" y="23227"/>
                    <a:pt x="645037" y="31611"/>
                  </a:cubicBezTo>
                  <a:lnTo>
                    <a:pt x="645037" y="112405"/>
                  </a:lnTo>
                  <a:cubicBezTo>
                    <a:pt x="645037" y="129864"/>
                    <a:pt x="630884" y="144016"/>
                    <a:pt x="613426" y="144016"/>
                  </a:cubicBezTo>
                  <a:lnTo>
                    <a:pt x="31611" y="144016"/>
                  </a:lnTo>
                  <a:cubicBezTo>
                    <a:pt x="14153" y="144016"/>
                    <a:pt x="0" y="129864"/>
                    <a:pt x="0" y="112405"/>
                  </a:cubicBezTo>
                  <a:lnTo>
                    <a:pt x="0" y="31611"/>
                  </a:lnTo>
                  <a:cubicBezTo>
                    <a:pt x="0" y="14153"/>
                    <a:pt x="14153" y="0"/>
                    <a:pt x="31611" y="0"/>
                  </a:cubicBezTo>
                  <a:close/>
                </a:path>
              </a:pathLst>
            </a:custGeom>
            <a:solidFill>
              <a:srgbClr val="E1E4E7"/>
            </a:solidFill>
          </p:spPr>
        </p:sp>
        <p:sp>
          <p:nvSpPr>
            <p:cNvPr id="9" name="TextBox 9"/>
            <p:cNvSpPr txBox="1"/>
            <p:nvPr/>
          </p:nvSpPr>
          <p:spPr>
            <a:xfrm>
              <a:off x="0" y="-123825"/>
              <a:ext cx="645037" cy="267841"/>
            </a:xfrm>
            <a:prstGeom prst="rect">
              <a:avLst/>
            </a:prstGeom>
          </p:spPr>
          <p:txBody>
            <a:bodyPr lIns="50800" tIns="50800" rIns="50800" bIns="50800" rtlCol="0" anchor="ctr"/>
            <a:lstStyle/>
            <a:p>
              <a:pPr algn="ctr">
                <a:lnSpc>
                  <a:spcPts val="3613"/>
                </a:lnSpc>
              </a:pPr>
              <a:endParaRPr/>
            </a:p>
          </p:txBody>
        </p:sp>
      </p:grpSp>
      <p:grpSp>
        <p:nvGrpSpPr>
          <p:cNvPr id="10" name="Group 10"/>
          <p:cNvGrpSpPr/>
          <p:nvPr/>
        </p:nvGrpSpPr>
        <p:grpSpPr>
          <a:xfrm>
            <a:off x="10442912" y="631446"/>
            <a:ext cx="7023159" cy="9034475"/>
            <a:chOff x="0" y="0"/>
            <a:chExt cx="9364212" cy="12045967"/>
          </a:xfrm>
        </p:grpSpPr>
        <p:pic>
          <p:nvPicPr>
            <p:cNvPr id="11" name="Picture 11"/>
            <p:cNvPicPr>
              <a:picLocks noChangeAspect="1"/>
            </p:cNvPicPr>
            <p:nvPr/>
          </p:nvPicPr>
          <p:blipFill>
            <a:blip r:embed="rId2"/>
            <a:stretch>
              <a:fillRect/>
            </a:stretch>
          </p:blipFill>
          <p:spPr>
            <a:xfrm>
              <a:off x="-918675" y="-1204597"/>
              <a:ext cx="11487484" cy="14455160"/>
            </a:xfrm>
            <a:prstGeom prst="rect">
              <a:avLst/>
            </a:prstGeom>
          </p:spPr>
        </p:pic>
        <p:grpSp>
          <p:nvGrpSpPr>
            <p:cNvPr id="12" name="Group 12"/>
            <p:cNvGrpSpPr/>
            <p:nvPr/>
          </p:nvGrpSpPr>
          <p:grpSpPr>
            <a:xfrm>
              <a:off x="476682" y="2495500"/>
              <a:ext cx="624425" cy="8838361"/>
              <a:chOff x="0" y="0"/>
              <a:chExt cx="116491" cy="1648864"/>
            </a:xfrm>
          </p:grpSpPr>
          <p:sp>
            <p:nvSpPr>
              <p:cNvPr id="13" name="Freeform 13"/>
              <p:cNvSpPr/>
              <p:nvPr/>
            </p:nvSpPr>
            <p:spPr>
              <a:xfrm>
                <a:off x="0" y="0"/>
                <a:ext cx="116491" cy="1648864"/>
              </a:xfrm>
              <a:custGeom>
                <a:avLst/>
                <a:gdLst/>
                <a:ahLst/>
                <a:cxnLst/>
                <a:rect l="l" t="t" r="r" b="b"/>
                <a:pathLst>
                  <a:path w="116491" h="1648864">
                    <a:moveTo>
                      <a:pt x="0" y="0"/>
                    </a:moveTo>
                    <a:lnTo>
                      <a:pt x="116491" y="0"/>
                    </a:lnTo>
                    <a:lnTo>
                      <a:pt x="116491" y="1648864"/>
                    </a:lnTo>
                    <a:lnTo>
                      <a:pt x="0" y="1648864"/>
                    </a:lnTo>
                    <a:close/>
                  </a:path>
                </a:pathLst>
              </a:custGeom>
              <a:solidFill>
                <a:srgbClr val="FFFFFF"/>
              </a:solidFill>
            </p:spPr>
          </p:sp>
          <p:sp>
            <p:nvSpPr>
              <p:cNvPr id="14" name="TextBox 14"/>
              <p:cNvSpPr txBox="1"/>
              <p:nvPr/>
            </p:nvSpPr>
            <p:spPr>
              <a:xfrm>
                <a:off x="0" y="-38100"/>
                <a:ext cx="116491" cy="1686964"/>
              </a:xfrm>
              <a:prstGeom prst="rect">
                <a:avLst/>
              </a:prstGeom>
            </p:spPr>
            <p:txBody>
              <a:bodyPr lIns="53788" tIns="53788" rIns="53788" bIns="53788" rtlCol="0" anchor="ctr"/>
              <a:lstStyle/>
              <a:p>
                <a:pPr algn="l">
                  <a:lnSpc>
                    <a:spcPts val="3359"/>
                  </a:lnSpc>
                </a:pPr>
                <a:endParaRPr/>
              </a:p>
            </p:txBody>
          </p:sp>
        </p:grpSp>
        <p:sp>
          <p:nvSpPr>
            <p:cNvPr id="15" name="TextBox 15"/>
            <p:cNvSpPr txBox="1"/>
            <p:nvPr/>
          </p:nvSpPr>
          <p:spPr>
            <a:xfrm>
              <a:off x="0" y="2371675"/>
              <a:ext cx="1002949" cy="8962186"/>
            </a:xfrm>
            <a:prstGeom prst="rect">
              <a:avLst/>
            </a:prstGeom>
          </p:spPr>
          <p:txBody>
            <a:bodyPr lIns="0" tIns="0" rIns="0" bIns="0" rtlCol="0" anchor="t">
              <a:spAutoFit/>
            </a:bodyPr>
            <a:lstStyle/>
            <a:p>
              <a:pPr algn="r">
                <a:lnSpc>
                  <a:spcPts val="3613"/>
                </a:lnSpc>
              </a:pPr>
              <a:r>
                <a:rPr lang="en-US" sz="2125">
                  <a:solidFill>
                    <a:srgbClr val="000000"/>
                  </a:solidFill>
                  <a:latin typeface="Poppins"/>
                  <a:ea typeface="Poppins"/>
                  <a:cs typeface="Poppins"/>
                  <a:sym typeface="Poppins"/>
                </a:rPr>
                <a:t>35%</a:t>
              </a:r>
            </a:p>
            <a:p>
              <a:pPr algn="r">
                <a:lnSpc>
                  <a:spcPts val="3613"/>
                </a:lnSpc>
              </a:pPr>
              <a:endParaRPr lang="en-US" sz="2125">
                <a:solidFill>
                  <a:srgbClr val="000000"/>
                </a:solidFill>
                <a:latin typeface="Poppins"/>
                <a:ea typeface="Poppins"/>
                <a:cs typeface="Poppins"/>
                <a:sym typeface="Poppins"/>
              </a:endParaRPr>
            </a:p>
            <a:p>
              <a:pPr algn="r">
                <a:lnSpc>
                  <a:spcPts val="3613"/>
                </a:lnSpc>
              </a:pPr>
              <a:r>
                <a:rPr lang="en-US" sz="2125">
                  <a:solidFill>
                    <a:srgbClr val="000000"/>
                  </a:solidFill>
                  <a:latin typeface="Poppins"/>
                  <a:ea typeface="Poppins"/>
                  <a:cs typeface="Poppins"/>
                  <a:sym typeface="Poppins"/>
                </a:rPr>
                <a:t>30%</a:t>
              </a:r>
            </a:p>
            <a:p>
              <a:pPr algn="r">
                <a:lnSpc>
                  <a:spcPts val="3613"/>
                </a:lnSpc>
              </a:pPr>
              <a:endParaRPr lang="en-US" sz="2125">
                <a:solidFill>
                  <a:srgbClr val="000000"/>
                </a:solidFill>
                <a:latin typeface="Poppins"/>
                <a:ea typeface="Poppins"/>
                <a:cs typeface="Poppins"/>
                <a:sym typeface="Poppins"/>
              </a:endParaRPr>
            </a:p>
            <a:p>
              <a:pPr algn="r">
                <a:lnSpc>
                  <a:spcPts val="3613"/>
                </a:lnSpc>
              </a:pPr>
              <a:r>
                <a:rPr lang="en-US" sz="2125">
                  <a:solidFill>
                    <a:srgbClr val="000000"/>
                  </a:solidFill>
                  <a:latin typeface="Poppins"/>
                  <a:ea typeface="Poppins"/>
                  <a:cs typeface="Poppins"/>
                  <a:sym typeface="Poppins"/>
                </a:rPr>
                <a:t>25%</a:t>
              </a:r>
            </a:p>
            <a:p>
              <a:pPr algn="r">
                <a:lnSpc>
                  <a:spcPts val="3613"/>
                </a:lnSpc>
              </a:pPr>
              <a:endParaRPr lang="en-US" sz="2125">
                <a:solidFill>
                  <a:srgbClr val="000000"/>
                </a:solidFill>
                <a:latin typeface="Poppins"/>
                <a:ea typeface="Poppins"/>
                <a:cs typeface="Poppins"/>
                <a:sym typeface="Poppins"/>
              </a:endParaRPr>
            </a:p>
            <a:p>
              <a:pPr algn="r">
                <a:lnSpc>
                  <a:spcPts val="3613"/>
                </a:lnSpc>
              </a:pPr>
              <a:r>
                <a:rPr lang="en-US" sz="2125">
                  <a:solidFill>
                    <a:srgbClr val="000000"/>
                  </a:solidFill>
                  <a:latin typeface="Poppins"/>
                  <a:ea typeface="Poppins"/>
                  <a:cs typeface="Poppins"/>
                  <a:sym typeface="Poppins"/>
                </a:rPr>
                <a:t>20%</a:t>
              </a:r>
            </a:p>
            <a:p>
              <a:pPr algn="r">
                <a:lnSpc>
                  <a:spcPts val="3613"/>
                </a:lnSpc>
              </a:pPr>
              <a:endParaRPr lang="en-US" sz="2125">
                <a:solidFill>
                  <a:srgbClr val="000000"/>
                </a:solidFill>
                <a:latin typeface="Poppins"/>
                <a:ea typeface="Poppins"/>
                <a:cs typeface="Poppins"/>
                <a:sym typeface="Poppins"/>
              </a:endParaRPr>
            </a:p>
            <a:p>
              <a:pPr algn="r">
                <a:lnSpc>
                  <a:spcPts val="3613"/>
                </a:lnSpc>
              </a:pPr>
              <a:r>
                <a:rPr lang="en-US" sz="2125">
                  <a:solidFill>
                    <a:srgbClr val="000000"/>
                  </a:solidFill>
                  <a:latin typeface="Poppins"/>
                  <a:ea typeface="Poppins"/>
                  <a:cs typeface="Poppins"/>
                  <a:sym typeface="Poppins"/>
                </a:rPr>
                <a:t>15%</a:t>
              </a:r>
            </a:p>
            <a:p>
              <a:pPr algn="r">
                <a:lnSpc>
                  <a:spcPts val="3613"/>
                </a:lnSpc>
              </a:pPr>
              <a:endParaRPr lang="en-US" sz="2125">
                <a:solidFill>
                  <a:srgbClr val="000000"/>
                </a:solidFill>
                <a:latin typeface="Poppins"/>
                <a:ea typeface="Poppins"/>
                <a:cs typeface="Poppins"/>
                <a:sym typeface="Poppins"/>
              </a:endParaRPr>
            </a:p>
            <a:p>
              <a:pPr algn="r">
                <a:lnSpc>
                  <a:spcPts val="3613"/>
                </a:lnSpc>
              </a:pPr>
              <a:r>
                <a:rPr lang="en-US" sz="2125">
                  <a:solidFill>
                    <a:srgbClr val="000000"/>
                  </a:solidFill>
                  <a:latin typeface="Poppins"/>
                  <a:ea typeface="Poppins"/>
                  <a:cs typeface="Poppins"/>
                  <a:sym typeface="Poppins"/>
                </a:rPr>
                <a:t>10%</a:t>
              </a:r>
            </a:p>
            <a:p>
              <a:pPr algn="r">
                <a:lnSpc>
                  <a:spcPts val="3613"/>
                </a:lnSpc>
              </a:pPr>
              <a:endParaRPr lang="en-US" sz="2125">
                <a:solidFill>
                  <a:srgbClr val="000000"/>
                </a:solidFill>
                <a:latin typeface="Poppins"/>
                <a:ea typeface="Poppins"/>
                <a:cs typeface="Poppins"/>
                <a:sym typeface="Poppins"/>
              </a:endParaRPr>
            </a:p>
            <a:p>
              <a:pPr algn="r">
                <a:lnSpc>
                  <a:spcPts val="3613"/>
                </a:lnSpc>
              </a:pPr>
              <a:r>
                <a:rPr lang="en-US" sz="2125">
                  <a:solidFill>
                    <a:srgbClr val="000000"/>
                  </a:solidFill>
                  <a:latin typeface="Poppins"/>
                  <a:ea typeface="Poppins"/>
                  <a:cs typeface="Poppins"/>
                  <a:sym typeface="Poppins"/>
                </a:rPr>
                <a:t>5%</a:t>
              </a:r>
            </a:p>
            <a:p>
              <a:pPr algn="r">
                <a:lnSpc>
                  <a:spcPts val="3613"/>
                </a:lnSpc>
              </a:pPr>
              <a:endParaRPr lang="en-US" sz="2125">
                <a:solidFill>
                  <a:srgbClr val="000000"/>
                </a:solidFill>
                <a:latin typeface="Poppins"/>
                <a:ea typeface="Poppins"/>
                <a:cs typeface="Poppins"/>
                <a:sym typeface="Poppins"/>
              </a:endParaRPr>
            </a:p>
            <a:p>
              <a:pPr algn="r">
                <a:lnSpc>
                  <a:spcPts val="3613"/>
                </a:lnSpc>
              </a:pPr>
              <a:r>
                <a:rPr lang="en-US" sz="2125">
                  <a:solidFill>
                    <a:srgbClr val="000000"/>
                  </a:solidFill>
                  <a:latin typeface="Poppins"/>
                  <a:ea typeface="Poppins"/>
                  <a:cs typeface="Poppins"/>
                  <a:sym typeface="Poppins"/>
                </a:rPr>
                <a:t>0</a:t>
              </a:r>
            </a:p>
          </p:txBody>
        </p:sp>
      </p:grpSp>
      <p:grpSp>
        <p:nvGrpSpPr>
          <p:cNvPr id="16" name="Group 16"/>
          <p:cNvGrpSpPr/>
          <p:nvPr/>
        </p:nvGrpSpPr>
        <p:grpSpPr>
          <a:xfrm>
            <a:off x="12723425" y="2723514"/>
            <a:ext cx="4742646" cy="6301043"/>
            <a:chOff x="0" y="0"/>
            <a:chExt cx="1249092" cy="1659534"/>
          </a:xfrm>
        </p:grpSpPr>
        <p:sp>
          <p:nvSpPr>
            <p:cNvPr id="17" name="Freeform 17"/>
            <p:cNvSpPr/>
            <p:nvPr/>
          </p:nvSpPr>
          <p:spPr>
            <a:xfrm>
              <a:off x="0" y="0"/>
              <a:ext cx="1249092" cy="1659534"/>
            </a:xfrm>
            <a:custGeom>
              <a:avLst/>
              <a:gdLst/>
              <a:ahLst/>
              <a:cxnLst/>
              <a:rect l="l" t="t" r="r" b="b"/>
              <a:pathLst>
                <a:path w="1249092" h="1659534">
                  <a:moveTo>
                    <a:pt x="0" y="0"/>
                  </a:moveTo>
                  <a:lnTo>
                    <a:pt x="1249092" y="0"/>
                  </a:lnTo>
                  <a:lnTo>
                    <a:pt x="1249092" y="1659534"/>
                  </a:lnTo>
                  <a:lnTo>
                    <a:pt x="0" y="1659534"/>
                  </a:lnTo>
                  <a:close/>
                </a:path>
              </a:pathLst>
            </a:custGeom>
            <a:solidFill>
              <a:srgbClr val="FFFFFF">
                <a:alpha val="69804"/>
              </a:srgbClr>
            </a:solidFill>
          </p:spPr>
        </p:sp>
        <p:sp>
          <p:nvSpPr>
            <p:cNvPr id="18" name="TextBox 18"/>
            <p:cNvSpPr txBox="1"/>
            <p:nvPr/>
          </p:nvSpPr>
          <p:spPr>
            <a:xfrm>
              <a:off x="0" y="-123825"/>
              <a:ext cx="1249092" cy="1783359"/>
            </a:xfrm>
            <a:prstGeom prst="rect">
              <a:avLst/>
            </a:prstGeom>
          </p:spPr>
          <p:txBody>
            <a:bodyPr lIns="50800" tIns="50800" rIns="50800" bIns="50800" rtlCol="0" anchor="ctr"/>
            <a:lstStyle/>
            <a:p>
              <a:pPr algn="ctr">
                <a:lnSpc>
                  <a:spcPts val="3613"/>
                </a:lnSpc>
              </a:pPr>
              <a:endParaRPr/>
            </a:p>
          </p:txBody>
        </p:sp>
      </p:grpSp>
      <p:grpSp>
        <p:nvGrpSpPr>
          <p:cNvPr id="19" name="Group 19"/>
          <p:cNvGrpSpPr/>
          <p:nvPr/>
        </p:nvGrpSpPr>
        <p:grpSpPr>
          <a:xfrm>
            <a:off x="11287427" y="2263774"/>
            <a:ext cx="701285" cy="6760782"/>
            <a:chOff x="0" y="0"/>
            <a:chExt cx="184701" cy="1780618"/>
          </a:xfrm>
        </p:grpSpPr>
        <p:sp>
          <p:nvSpPr>
            <p:cNvPr id="20" name="Freeform 20"/>
            <p:cNvSpPr/>
            <p:nvPr/>
          </p:nvSpPr>
          <p:spPr>
            <a:xfrm>
              <a:off x="0" y="0"/>
              <a:ext cx="184701" cy="1780618"/>
            </a:xfrm>
            <a:custGeom>
              <a:avLst/>
              <a:gdLst/>
              <a:ahLst/>
              <a:cxnLst/>
              <a:rect l="l" t="t" r="r" b="b"/>
              <a:pathLst>
                <a:path w="184701" h="1780618">
                  <a:moveTo>
                    <a:pt x="0" y="0"/>
                  </a:moveTo>
                  <a:lnTo>
                    <a:pt x="184701" y="0"/>
                  </a:lnTo>
                  <a:lnTo>
                    <a:pt x="184701" y="1780618"/>
                  </a:lnTo>
                  <a:lnTo>
                    <a:pt x="0" y="1780618"/>
                  </a:lnTo>
                  <a:close/>
                </a:path>
              </a:pathLst>
            </a:custGeom>
            <a:solidFill>
              <a:srgbClr val="FFFFFF">
                <a:alpha val="69804"/>
              </a:srgbClr>
            </a:solidFill>
          </p:spPr>
        </p:sp>
        <p:sp>
          <p:nvSpPr>
            <p:cNvPr id="21" name="TextBox 21"/>
            <p:cNvSpPr txBox="1"/>
            <p:nvPr/>
          </p:nvSpPr>
          <p:spPr>
            <a:xfrm>
              <a:off x="0" y="-123825"/>
              <a:ext cx="184701" cy="1904443"/>
            </a:xfrm>
            <a:prstGeom prst="rect">
              <a:avLst/>
            </a:prstGeom>
          </p:spPr>
          <p:txBody>
            <a:bodyPr lIns="50800" tIns="50800" rIns="50800" bIns="50800" rtlCol="0" anchor="ctr"/>
            <a:lstStyle/>
            <a:p>
              <a:pPr algn="ctr">
                <a:lnSpc>
                  <a:spcPts val="3613"/>
                </a:lnSpc>
              </a:pPr>
              <a:endParaRPr/>
            </a:p>
          </p:txBody>
        </p:sp>
      </p:grpSp>
      <p:sp>
        <p:nvSpPr>
          <p:cNvPr id="22" name="TextBox 22"/>
          <p:cNvSpPr txBox="1"/>
          <p:nvPr/>
        </p:nvSpPr>
        <p:spPr>
          <a:xfrm>
            <a:off x="-205562" y="-129438"/>
            <a:ext cx="9067102" cy="2525826"/>
          </a:xfrm>
          <a:prstGeom prst="rect">
            <a:avLst/>
          </a:prstGeom>
        </p:spPr>
        <p:txBody>
          <a:bodyPr lIns="0" tIns="0" rIns="0" bIns="0" rtlCol="0" anchor="t">
            <a:spAutoFit/>
          </a:bodyPr>
          <a:lstStyle/>
          <a:p>
            <a:pPr algn="just">
              <a:lnSpc>
                <a:spcPts val="17453"/>
              </a:lnSpc>
            </a:pPr>
            <a:r>
              <a:rPr lang="en-US" sz="17993" spc="-935">
                <a:solidFill>
                  <a:srgbClr val="F2788E">
                    <a:alpha val="49804"/>
                  </a:srgbClr>
                </a:solidFill>
                <a:latin typeface="The Seasons"/>
                <a:ea typeface="The Seasons"/>
                <a:cs typeface="The Seasons"/>
                <a:sym typeface="The Seasons"/>
              </a:rPr>
              <a:t>discussão</a:t>
            </a:r>
          </a:p>
        </p:txBody>
      </p:sp>
      <p:sp>
        <p:nvSpPr>
          <p:cNvPr id="23" name="TextBox 23"/>
          <p:cNvSpPr txBox="1"/>
          <p:nvPr/>
        </p:nvSpPr>
        <p:spPr>
          <a:xfrm>
            <a:off x="1023278" y="1850923"/>
            <a:ext cx="6064652" cy="1005205"/>
          </a:xfrm>
          <a:prstGeom prst="rect">
            <a:avLst/>
          </a:prstGeom>
        </p:spPr>
        <p:txBody>
          <a:bodyPr lIns="0" tIns="0" rIns="0" bIns="0" rtlCol="0" anchor="t">
            <a:spAutoFit/>
          </a:bodyPr>
          <a:lstStyle/>
          <a:p>
            <a:pPr algn="l">
              <a:lnSpc>
                <a:spcPts val="3920"/>
              </a:lnSpc>
            </a:pPr>
            <a:r>
              <a:rPr lang="en-US" sz="2800">
                <a:solidFill>
                  <a:srgbClr val="000000"/>
                </a:solidFill>
                <a:latin typeface="Poppins"/>
                <a:ea typeface="Poppins"/>
                <a:cs typeface="Poppins"/>
                <a:sym typeface="Poppins"/>
              </a:rPr>
              <a:t>Percepção da participação do pai nas consultas de pré-natal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3278" y="3572638"/>
            <a:ext cx="9429454" cy="3943986"/>
          </a:xfrm>
          <a:prstGeom prst="rect">
            <a:avLst/>
          </a:prstGeom>
        </p:spPr>
        <p:txBody>
          <a:bodyPr lIns="0" tIns="0" rIns="0" bIns="0" rtlCol="0" anchor="t">
            <a:spAutoFit/>
          </a:bodyPr>
          <a:lstStyle/>
          <a:p>
            <a:pPr marL="647695" lvl="1" indent="-323848" algn="l">
              <a:lnSpc>
                <a:spcPts val="4199"/>
              </a:lnSpc>
              <a:buFont typeface="Arial"/>
              <a:buChar char="•"/>
            </a:pPr>
            <a:r>
              <a:rPr lang="en-US" sz="2999">
                <a:solidFill>
                  <a:srgbClr val="000000"/>
                </a:solidFill>
                <a:latin typeface="Poppins"/>
                <a:ea typeface="Poppins"/>
                <a:cs typeface="Poppins"/>
                <a:sym typeface="Poppins"/>
              </a:rPr>
              <a:t>Barreiras ao envolvimento paterno;</a:t>
            </a:r>
          </a:p>
          <a:p>
            <a:pPr marL="1209032" lvl="2" indent="-403011" algn="l">
              <a:lnSpc>
                <a:spcPts val="5599"/>
              </a:lnSpc>
              <a:buFont typeface="Arial"/>
              <a:buChar char="⚬"/>
            </a:pPr>
            <a:r>
              <a:rPr lang="en-US" sz="2799">
                <a:solidFill>
                  <a:srgbClr val="000000"/>
                </a:solidFill>
                <a:latin typeface="Poppins"/>
                <a:ea typeface="Poppins"/>
                <a:cs typeface="Poppins"/>
                <a:sym typeface="Poppins"/>
              </a:rPr>
              <a:t>Resistência paterna mesmo com incentivo;</a:t>
            </a:r>
          </a:p>
          <a:p>
            <a:pPr marL="1209032" lvl="2" indent="-403011" algn="l">
              <a:lnSpc>
                <a:spcPts val="5599"/>
              </a:lnSpc>
              <a:buFont typeface="Arial"/>
              <a:buChar char="⚬"/>
            </a:pPr>
            <a:r>
              <a:rPr lang="en-US" sz="2799">
                <a:solidFill>
                  <a:srgbClr val="000000"/>
                </a:solidFill>
                <a:latin typeface="Poppins"/>
                <a:ea typeface="Poppins"/>
                <a:cs typeface="Poppins"/>
                <a:sym typeface="Poppins"/>
              </a:rPr>
              <a:t>Falta de incentivo materno;</a:t>
            </a:r>
          </a:p>
          <a:p>
            <a:pPr marL="1209032" lvl="2" indent="-403011" algn="l">
              <a:lnSpc>
                <a:spcPts val="5599"/>
              </a:lnSpc>
              <a:buFont typeface="Arial"/>
              <a:buChar char="⚬"/>
            </a:pPr>
            <a:r>
              <a:rPr lang="en-US" sz="2799">
                <a:solidFill>
                  <a:srgbClr val="000000"/>
                </a:solidFill>
                <a:latin typeface="Poppins"/>
                <a:ea typeface="Poppins"/>
                <a:cs typeface="Poppins"/>
                <a:sym typeface="Poppins"/>
              </a:rPr>
              <a:t>Fatores estruturais;</a:t>
            </a:r>
          </a:p>
          <a:p>
            <a:pPr marL="1209032" lvl="2" indent="-403011" algn="l">
              <a:lnSpc>
                <a:spcPts val="5599"/>
              </a:lnSpc>
              <a:buFont typeface="Arial"/>
              <a:buChar char="⚬"/>
            </a:pPr>
            <a:r>
              <a:rPr lang="en-US" sz="2799">
                <a:solidFill>
                  <a:srgbClr val="000000"/>
                </a:solidFill>
                <a:latin typeface="Poppins"/>
                <a:ea typeface="Poppins"/>
                <a:cs typeface="Poppins"/>
                <a:sym typeface="Poppins"/>
              </a:rPr>
              <a:t>Jornada de trabalho inflexível;</a:t>
            </a:r>
          </a:p>
          <a:p>
            <a:pPr marL="1209032" lvl="2" indent="-403011" algn="l">
              <a:lnSpc>
                <a:spcPts val="5599"/>
              </a:lnSpc>
              <a:buFont typeface="Arial"/>
              <a:buChar char="⚬"/>
            </a:pPr>
            <a:r>
              <a:rPr lang="en-US" sz="2799">
                <a:solidFill>
                  <a:srgbClr val="000000"/>
                </a:solidFill>
                <a:latin typeface="Poppins"/>
                <a:ea typeface="Poppins"/>
                <a:cs typeface="Poppins"/>
                <a:sym typeface="Poppins"/>
              </a:rPr>
              <a:t>Questões culturais;</a:t>
            </a:r>
          </a:p>
        </p:txBody>
      </p:sp>
      <p:grpSp>
        <p:nvGrpSpPr>
          <p:cNvPr id="3" name="Group 3"/>
          <p:cNvGrpSpPr/>
          <p:nvPr/>
        </p:nvGrpSpPr>
        <p:grpSpPr>
          <a:xfrm>
            <a:off x="14004930" y="1598761"/>
            <a:ext cx="3053631" cy="546812"/>
            <a:chOff x="0" y="0"/>
            <a:chExt cx="804249" cy="144016"/>
          </a:xfrm>
        </p:grpSpPr>
        <p:sp>
          <p:nvSpPr>
            <p:cNvPr id="4" name="Freeform 4"/>
            <p:cNvSpPr/>
            <p:nvPr/>
          </p:nvSpPr>
          <p:spPr>
            <a:xfrm>
              <a:off x="0" y="0"/>
              <a:ext cx="804249" cy="144016"/>
            </a:xfrm>
            <a:custGeom>
              <a:avLst/>
              <a:gdLst/>
              <a:ahLst/>
              <a:cxnLst/>
              <a:rect l="l" t="t" r="r" b="b"/>
              <a:pathLst>
                <a:path w="804249" h="144016">
                  <a:moveTo>
                    <a:pt x="25353" y="0"/>
                  </a:moveTo>
                  <a:lnTo>
                    <a:pt x="778895" y="0"/>
                  </a:lnTo>
                  <a:cubicBezTo>
                    <a:pt x="785619" y="0"/>
                    <a:pt x="792068" y="2671"/>
                    <a:pt x="796823" y="7426"/>
                  </a:cubicBezTo>
                  <a:cubicBezTo>
                    <a:pt x="801577" y="12180"/>
                    <a:pt x="804249" y="18629"/>
                    <a:pt x="804249" y="25353"/>
                  </a:cubicBezTo>
                  <a:lnTo>
                    <a:pt x="804249" y="118663"/>
                  </a:lnTo>
                  <a:cubicBezTo>
                    <a:pt x="804249" y="132665"/>
                    <a:pt x="792898" y="144016"/>
                    <a:pt x="778895" y="144016"/>
                  </a:cubicBezTo>
                  <a:lnTo>
                    <a:pt x="25353" y="144016"/>
                  </a:lnTo>
                  <a:cubicBezTo>
                    <a:pt x="11351" y="144016"/>
                    <a:pt x="0" y="132665"/>
                    <a:pt x="0" y="118663"/>
                  </a:cubicBezTo>
                  <a:lnTo>
                    <a:pt x="0" y="25353"/>
                  </a:lnTo>
                  <a:cubicBezTo>
                    <a:pt x="0" y="11351"/>
                    <a:pt x="11351" y="0"/>
                    <a:pt x="25353" y="0"/>
                  </a:cubicBezTo>
                  <a:close/>
                </a:path>
              </a:pathLst>
            </a:custGeom>
            <a:solidFill>
              <a:srgbClr val="E1E4E7"/>
            </a:solidFill>
          </p:spPr>
        </p:sp>
        <p:sp>
          <p:nvSpPr>
            <p:cNvPr id="5" name="TextBox 5"/>
            <p:cNvSpPr txBox="1"/>
            <p:nvPr/>
          </p:nvSpPr>
          <p:spPr>
            <a:xfrm>
              <a:off x="0" y="-123825"/>
              <a:ext cx="804249" cy="267841"/>
            </a:xfrm>
            <a:prstGeom prst="rect">
              <a:avLst/>
            </a:prstGeom>
          </p:spPr>
          <p:txBody>
            <a:bodyPr lIns="50800" tIns="50800" rIns="50800" bIns="50800" rtlCol="0" anchor="ctr"/>
            <a:lstStyle/>
            <a:p>
              <a:pPr algn="ctr">
                <a:lnSpc>
                  <a:spcPts val="3613"/>
                </a:lnSpc>
              </a:pPr>
              <a:endParaRPr/>
            </a:p>
          </p:txBody>
        </p:sp>
      </p:grpSp>
      <p:grpSp>
        <p:nvGrpSpPr>
          <p:cNvPr id="6" name="Group 6"/>
          <p:cNvGrpSpPr/>
          <p:nvPr/>
        </p:nvGrpSpPr>
        <p:grpSpPr>
          <a:xfrm>
            <a:off x="11438809" y="1598761"/>
            <a:ext cx="2457031" cy="546812"/>
            <a:chOff x="0" y="0"/>
            <a:chExt cx="647119" cy="144016"/>
          </a:xfrm>
        </p:grpSpPr>
        <p:sp>
          <p:nvSpPr>
            <p:cNvPr id="7" name="Freeform 7"/>
            <p:cNvSpPr/>
            <p:nvPr/>
          </p:nvSpPr>
          <p:spPr>
            <a:xfrm>
              <a:off x="0" y="0"/>
              <a:ext cx="647119" cy="144016"/>
            </a:xfrm>
            <a:custGeom>
              <a:avLst/>
              <a:gdLst/>
              <a:ahLst/>
              <a:cxnLst/>
              <a:rect l="l" t="t" r="r" b="b"/>
              <a:pathLst>
                <a:path w="647119" h="144016">
                  <a:moveTo>
                    <a:pt x="31509" y="0"/>
                  </a:moveTo>
                  <a:lnTo>
                    <a:pt x="615610" y="0"/>
                  </a:lnTo>
                  <a:cubicBezTo>
                    <a:pt x="633012" y="0"/>
                    <a:pt x="647119" y="14107"/>
                    <a:pt x="647119" y="31509"/>
                  </a:cubicBezTo>
                  <a:lnTo>
                    <a:pt x="647119" y="112507"/>
                  </a:lnTo>
                  <a:cubicBezTo>
                    <a:pt x="647119" y="129909"/>
                    <a:pt x="633012" y="144016"/>
                    <a:pt x="615610" y="144016"/>
                  </a:cubicBezTo>
                  <a:lnTo>
                    <a:pt x="31509" y="144016"/>
                  </a:lnTo>
                  <a:cubicBezTo>
                    <a:pt x="14107" y="144016"/>
                    <a:pt x="0" y="129909"/>
                    <a:pt x="0" y="112507"/>
                  </a:cubicBezTo>
                  <a:lnTo>
                    <a:pt x="0" y="31509"/>
                  </a:lnTo>
                  <a:cubicBezTo>
                    <a:pt x="0" y="14107"/>
                    <a:pt x="14107" y="0"/>
                    <a:pt x="31509" y="0"/>
                  </a:cubicBezTo>
                  <a:close/>
                </a:path>
              </a:pathLst>
            </a:custGeom>
            <a:solidFill>
              <a:srgbClr val="E1E4E7"/>
            </a:solidFill>
          </p:spPr>
        </p:sp>
        <p:sp>
          <p:nvSpPr>
            <p:cNvPr id="8" name="TextBox 8"/>
            <p:cNvSpPr txBox="1"/>
            <p:nvPr/>
          </p:nvSpPr>
          <p:spPr>
            <a:xfrm>
              <a:off x="0" y="-123825"/>
              <a:ext cx="647119" cy="267841"/>
            </a:xfrm>
            <a:prstGeom prst="rect">
              <a:avLst/>
            </a:prstGeom>
          </p:spPr>
          <p:txBody>
            <a:bodyPr lIns="50800" tIns="50800" rIns="50800" bIns="50800" rtlCol="0" anchor="ctr"/>
            <a:lstStyle/>
            <a:p>
              <a:pPr algn="ctr">
                <a:lnSpc>
                  <a:spcPts val="3613"/>
                </a:lnSpc>
              </a:pPr>
              <a:endParaRPr/>
            </a:p>
          </p:txBody>
        </p:sp>
      </p:grpSp>
      <p:grpSp>
        <p:nvGrpSpPr>
          <p:cNvPr id="9" name="Group 9"/>
          <p:cNvGrpSpPr/>
          <p:nvPr/>
        </p:nvGrpSpPr>
        <p:grpSpPr>
          <a:xfrm>
            <a:off x="10442912" y="631446"/>
            <a:ext cx="7023159" cy="9034475"/>
            <a:chOff x="0" y="0"/>
            <a:chExt cx="9364212" cy="12045967"/>
          </a:xfrm>
        </p:grpSpPr>
        <p:pic>
          <p:nvPicPr>
            <p:cNvPr id="10" name="Picture 10"/>
            <p:cNvPicPr>
              <a:picLocks noChangeAspect="1"/>
            </p:cNvPicPr>
            <p:nvPr/>
          </p:nvPicPr>
          <p:blipFill>
            <a:blip r:embed="rId2"/>
            <a:stretch>
              <a:fillRect/>
            </a:stretch>
          </p:blipFill>
          <p:spPr>
            <a:xfrm>
              <a:off x="-918675" y="-1204597"/>
              <a:ext cx="11487484" cy="14455160"/>
            </a:xfrm>
            <a:prstGeom prst="rect">
              <a:avLst/>
            </a:prstGeom>
          </p:spPr>
        </p:pic>
        <p:grpSp>
          <p:nvGrpSpPr>
            <p:cNvPr id="11" name="Group 11"/>
            <p:cNvGrpSpPr/>
            <p:nvPr/>
          </p:nvGrpSpPr>
          <p:grpSpPr>
            <a:xfrm>
              <a:off x="476682" y="2495500"/>
              <a:ext cx="624425" cy="8838361"/>
              <a:chOff x="0" y="0"/>
              <a:chExt cx="116491" cy="1648864"/>
            </a:xfrm>
          </p:grpSpPr>
          <p:sp>
            <p:nvSpPr>
              <p:cNvPr id="12" name="Freeform 12"/>
              <p:cNvSpPr/>
              <p:nvPr/>
            </p:nvSpPr>
            <p:spPr>
              <a:xfrm>
                <a:off x="0" y="0"/>
                <a:ext cx="116491" cy="1648864"/>
              </a:xfrm>
              <a:custGeom>
                <a:avLst/>
                <a:gdLst/>
                <a:ahLst/>
                <a:cxnLst/>
                <a:rect l="l" t="t" r="r" b="b"/>
                <a:pathLst>
                  <a:path w="116491" h="1648864">
                    <a:moveTo>
                      <a:pt x="0" y="0"/>
                    </a:moveTo>
                    <a:lnTo>
                      <a:pt x="116491" y="0"/>
                    </a:lnTo>
                    <a:lnTo>
                      <a:pt x="116491" y="1648864"/>
                    </a:lnTo>
                    <a:lnTo>
                      <a:pt x="0" y="1648864"/>
                    </a:lnTo>
                    <a:close/>
                  </a:path>
                </a:pathLst>
              </a:custGeom>
              <a:solidFill>
                <a:srgbClr val="FFFFFF"/>
              </a:solidFill>
            </p:spPr>
          </p:sp>
          <p:sp>
            <p:nvSpPr>
              <p:cNvPr id="13" name="TextBox 13"/>
              <p:cNvSpPr txBox="1"/>
              <p:nvPr/>
            </p:nvSpPr>
            <p:spPr>
              <a:xfrm>
                <a:off x="0" y="-38100"/>
                <a:ext cx="116491" cy="1686964"/>
              </a:xfrm>
              <a:prstGeom prst="rect">
                <a:avLst/>
              </a:prstGeom>
            </p:spPr>
            <p:txBody>
              <a:bodyPr lIns="53788" tIns="53788" rIns="53788" bIns="53788" rtlCol="0" anchor="ctr"/>
              <a:lstStyle/>
              <a:p>
                <a:pPr algn="l">
                  <a:lnSpc>
                    <a:spcPts val="3359"/>
                  </a:lnSpc>
                </a:pPr>
                <a:endParaRPr/>
              </a:p>
            </p:txBody>
          </p:sp>
        </p:grpSp>
        <p:sp>
          <p:nvSpPr>
            <p:cNvPr id="14" name="TextBox 14"/>
            <p:cNvSpPr txBox="1"/>
            <p:nvPr/>
          </p:nvSpPr>
          <p:spPr>
            <a:xfrm>
              <a:off x="0" y="2371675"/>
              <a:ext cx="1002949" cy="8962186"/>
            </a:xfrm>
            <a:prstGeom prst="rect">
              <a:avLst/>
            </a:prstGeom>
          </p:spPr>
          <p:txBody>
            <a:bodyPr lIns="0" tIns="0" rIns="0" bIns="0" rtlCol="0" anchor="t">
              <a:spAutoFit/>
            </a:bodyPr>
            <a:lstStyle/>
            <a:p>
              <a:pPr algn="r">
                <a:lnSpc>
                  <a:spcPts val="3613"/>
                </a:lnSpc>
              </a:pPr>
              <a:r>
                <a:rPr lang="en-US" sz="2125">
                  <a:solidFill>
                    <a:srgbClr val="000000"/>
                  </a:solidFill>
                  <a:latin typeface="Poppins"/>
                  <a:ea typeface="Poppins"/>
                  <a:cs typeface="Poppins"/>
                  <a:sym typeface="Poppins"/>
                </a:rPr>
                <a:t>35%</a:t>
              </a:r>
            </a:p>
            <a:p>
              <a:pPr algn="r">
                <a:lnSpc>
                  <a:spcPts val="3613"/>
                </a:lnSpc>
              </a:pPr>
              <a:endParaRPr lang="en-US" sz="2125">
                <a:solidFill>
                  <a:srgbClr val="000000"/>
                </a:solidFill>
                <a:latin typeface="Poppins"/>
                <a:ea typeface="Poppins"/>
                <a:cs typeface="Poppins"/>
                <a:sym typeface="Poppins"/>
              </a:endParaRPr>
            </a:p>
            <a:p>
              <a:pPr algn="r">
                <a:lnSpc>
                  <a:spcPts val="3613"/>
                </a:lnSpc>
              </a:pPr>
              <a:r>
                <a:rPr lang="en-US" sz="2125">
                  <a:solidFill>
                    <a:srgbClr val="000000"/>
                  </a:solidFill>
                  <a:latin typeface="Poppins"/>
                  <a:ea typeface="Poppins"/>
                  <a:cs typeface="Poppins"/>
                  <a:sym typeface="Poppins"/>
                </a:rPr>
                <a:t>30%</a:t>
              </a:r>
            </a:p>
            <a:p>
              <a:pPr algn="r">
                <a:lnSpc>
                  <a:spcPts val="3613"/>
                </a:lnSpc>
              </a:pPr>
              <a:endParaRPr lang="en-US" sz="2125">
                <a:solidFill>
                  <a:srgbClr val="000000"/>
                </a:solidFill>
                <a:latin typeface="Poppins"/>
                <a:ea typeface="Poppins"/>
                <a:cs typeface="Poppins"/>
                <a:sym typeface="Poppins"/>
              </a:endParaRPr>
            </a:p>
            <a:p>
              <a:pPr algn="r">
                <a:lnSpc>
                  <a:spcPts val="3613"/>
                </a:lnSpc>
              </a:pPr>
              <a:r>
                <a:rPr lang="en-US" sz="2125">
                  <a:solidFill>
                    <a:srgbClr val="000000"/>
                  </a:solidFill>
                  <a:latin typeface="Poppins"/>
                  <a:ea typeface="Poppins"/>
                  <a:cs typeface="Poppins"/>
                  <a:sym typeface="Poppins"/>
                </a:rPr>
                <a:t>25%</a:t>
              </a:r>
            </a:p>
            <a:p>
              <a:pPr algn="r">
                <a:lnSpc>
                  <a:spcPts val="3613"/>
                </a:lnSpc>
              </a:pPr>
              <a:endParaRPr lang="en-US" sz="2125">
                <a:solidFill>
                  <a:srgbClr val="000000"/>
                </a:solidFill>
                <a:latin typeface="Poppins"/>
                <a:ea typeface="Poppins"/>
                <a:cs typeface="Poppins"/>
                <a:sym typeface="Poppins"/>
              </a:endParaRPr>
            </a:p>
            <a:p>
              <a:pPr algn="r">
                <a:lnSpc>
                  <a:spcPts val="3613"/>
                </a:lnSpc>
              </a:pPr>
              <a:r>
                <a:rPr lang="en-US" sz="2125">
                  <a:solidFill>
                    <a:srgbClr val="000000"/>
                  </a:solidFill>
                  <a:latin typeface="Poppins"/>
                  <a:ea typeface="Poppins"/>
                  <a:cs typeface="Poppins"/>
                  <a:sym typeface="Poppins"/>
                </a:rPr>
                <a:t>20%</a:t>
              </a:r>
            </a:p>
            <a:p>
              <a:pPr algn="r">
                <a:lnSpc>
                  <a:spcPts val="3613"/>
                </a:lnSpc>
              </a:pPr>
              <a:endParaRPr lang="en-US" sz="2125">
                <a:solidFill>
                  <a:srgbClr val="000000"/>
                </a:solidFill>
                <a:latin typeface="Poppins"/>
                <a:ea typeface="Poppins"/>
                <a:cs typeface="Poppins"/>
                <a:sym typeface="Poppins"/>
              </a:endParaRPr>
            </a:p>
            <a:p>
              <a:pPr algn="r">
                <a:lnSpc>
                  <a:spcPts val="3613"/>
                </a:lnSpc>
              </a:pPr>
              <a:r>
                <a:rPr lang="en-US" sz="2125">
                  <a:solidFill>
                    <a:srgbClr val="000000"/>
                  </a:solidFill>
                  <a:latin typeface="Poppins"/>
                  <a:ea typeface="Poppins"/>
                  <a:cs typeface="Poppins"/>
                  <a:sym typeface="Poppins"/>
                </a:rPr>
                <a:t>15%</a:t>
              </a:r>
            </a:p>
            <a:p>
              <a:pPr algn="r">
                <a:lnSpc>
                  <a:spcPts val="3613"/>
                </a:lnSpc>
              </a:pPr>
              <a:endParaRPr lang="en-US" sz="2125">
                <a:solidFill>
                  <a:srgbClr val="000000"/>
                </a:solidFill>
                <a:latin typeface="Poppins"/>
                <a:ea typeface="Poppins"/>
                <a:cs typeface="Poppins"/>
                <a:sym typeface="Poppins"/>
              </a:endParaRPr>
            </a:p>
            <a:p>
              <a:pPr algn="r">
                <a:lnSpc>
                  <a:spcPts val="3613"/>
                </a:lnSpc>
              </a:pPr>
              <a:r>
                <a:rPr lang="en-US" sz="2125">
                  <a:solidFill>
                    <a:srgbClr val="000000"/>
                  </a:solidFill>
                  <a:latin typeface="Poppins"/>
                  <a:ea typeface="Poppins"/>
                  <a:cs typeface="Poppins"/>
                  <a:sym typeface="Poppins"/>
                </a:rPr>
                <a:t>10%</a:t>
              </a:r>
            </a:p>
            <a:p>
              <a:pPr algn="r">
                <a:lnSpc>
                  <a:spcPts val="3613"/>
                </a:lnSpc>
              </a:pPr>
              <a:endParaRPr lang="en-US" sz="2125">
                <a:solidFill>
                  <a:srgbClr val="000000"/>
                </a:solidFill>
                <a:latin typeface="Poppins"/>
                <a:ea typeface="Poppins"/>
                <a:cs typeface="Poppins"/>
                <a:sym typeface="Poppins"/>
              </a:endParaRPr>
            </a:p>
            <a:p>
              <a:pPr algn="r">
                <a:lnSpc>
                  <a:spcPts val="3613"/>
                </a:lnSpc>
              </a:pPr>
              <a:r>
                <a:rPr lang="en-US" sz="2125">
                  <a:solidFill>
                    <a:srgbClr val="000000"/>
                  </a:solidFill>
                  <a:latin typeface="Poppins"/>
                  <a:ea typeface="Poppins"/>
                  <a:cs typeface="Poppins"/>
                  <a:sym typeface="Poppins"/>
                </a:rPr>
                <a:t>5%</a:t>
              </a:r>
            </a:p>
            <a:p>
              <a:pPr algn="r">
                <a:lnSpc>
                  <a:spcPts val="3613"/>
                </a:lnSpc>
              </a:pPr>
              <a:endParaRPr lang="en-US" sz="2125">
                <a:solidFill>
                  <a:srgbClr val="000000"/>
                </a:solidFill>
                <a:latin typeface="Poppins"/>
                <a:ea typeface="Poppins"/>
                <a:cs typeface="Poppins"/>
                <a:sym typeface="Poppins"/>
              </a:endParaRPr>
            </a:p>
            <a:p>
              <a:pPr algn="r">
                <a:lnSpc>
                  <a:spcPts val="3613"/>
                </a:lnSpc>
              </a:pPr>
              <a:r>
                <a:rPr lang="en-US" sz="2125">
                  <a:solidFill>
                    <a:srgbClr val="000000"/>
                  </a:solidFill>
                  <a:latin typeface="Poppins"/>
                  <a:ea typeface="Poppins"/>
                  <a:cs typeface="Poppins"/>
                  <a:sym typeface="Poppins"/>
                </a:rPr>
                <a:t>0</a:t>
              </a:r>
            </a:p>
          </p:txBody>
        </p:sp>
      </p:grpSp>
      <p:grpSp>
        <p:nvGrpSpPr>
          <p:cNvPr id="15" name="Group 15"/>
          <p:cNvGrpSpPr/>
          <p:nvPr/>
        </p:nvGrpSpPr>
        <p:grpSpPr>
          <a:xfrm>
            <a:off x="11253356" y="2263774"/>
            <a:ext cx="4561268" cy="6760782"/>
            <a:chOff x="0" y="0"/>
            <a:chExt cx="1201322" cy="1780618"/>
          </a:xfrm>
        </p:grpSpPr>
        <p:sp>
          <p:nvSpPr>
            <p:cNvPr id="16" name="Freeform 16"/>
            <p:cNvSpPr/>
            <p:nvPr/>
          </p:nvSpPr>
          <p:spPr>
            <a:xfrm>
              <a:off x="0" y="0"/>
              <a:ext cx="1201322" cy="1780618"/>
            </a:xfrm>
            <a:custGeom>
              <a:avLst/>
              <a:gdLst/>
              <a:ahLst/>
              <a:cxnLst/>
              <a:rect l="l" t="t" r="r" b="b"/>
              <a:pathLst>
                <a:path w="1201322" h="1780618">
                  <a:moveTo>
                    <a:pt x="0" y="0"/>
                  </a:moveTo>
                  <a:lnTo>
                    <a:pt x="1201322" y="0"/>
                  </a:lnTo>
                  <a:lnTo>
                    <a:pt x="1201322" y="1780618"/>
                  </a:lnTo>
                  <a:lnTo>
                    <a:pt x="0" y="1780618"/>
                  </a:lnTo>
                  <a:close/>
                </a:path>
              </a:pathLst>
            </a:custGeom>
            <a:solidFill>
              <a:srgbClr val="FFFFFF">
                <a:alpha val="69804"/>
              </a:srgbClr>
            </a:solidFill>
          </p:spPr>
        </p:sp>
        <p:sp>
          <p:nvSpPr>
            <p:cNvPr id="17" name="TextBox 17"/>
            <p:cNvSpPr txBox="1"/>
            <p:nvPr/>
          </p:nvSpPr>
          <p:spPr>
            <a:xfrm>
              <a:off x="0" y="-123825"/>
              <a:ext cx="1201322" cy="1904443"/>
            </a:xfrm>
            <a:prstGeom prst="rect">
              <a:avLst/>
            </a:prstGeom>
          </p:spPr>
          <p:txBody>
            <a:bodyPr lIns="50800" tIns="50800" rIns="50800" bIns="50800" rtlCol="0" anchor="ctr"/>
            <a:lstStyle/>
            <a:p>
              <a:pPr algn="ctr">
                <a:lnSpc>
                  <a:spcPts val="3613"/>
                </a:lnSpc>
              </a:pPr>
              <a:endParaRPr/>
            </a:p>
          </p:txBody>
        </p:sp>
      </p:grpSp>
      <p:sp>
        <p:nvSpPr>
          <p:cNvPr id="18" name="Freeform 18"/>
          <p:cNvSpPr/>
          <p:nvPr/>
        </p:nvSpPr>
        <p:spPr>
          <a:xfrm rot="927802">
            <a:off x="4270451" y="7845640"/>
            <a:ext cx="1669163" cy="471539"/>
          </a:xfrm>
          <a:custGeom>
            <a:avLst/>
            <a:gdLst/>
            <a:ahLst/>
            <a:cxnLst/>
            <a:rect l="l" t="t" r="r" b="b"/>
            <a:pathLst>
              <a:path w="1669163" h="471539">
                <a:moveTo>
                  <a:pt x="0" y="0"/>
                </a:moveTo>
                <a:lnTo>
                  <a:pt x="1669163" y="0"/>
                </a:lnTo>
                <a:lnTo>
                  <a:pt x="1669163" y="471538"/>
                </a:lnTo>
                <a:lnTo>
                  <a:pt x="0" y="47153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9" name="TextBox 19"/>
          <p:cNvSpPr txBox="1"/>
          <p:nvPr/>
        </p:nvSpPr>
        <p:spPr>
          <a:xfrm>
            <a:off x="5972265" y="7761542"/>
            <a:ext cx="4668278" cy="1815723"/>
          </a:xfrm>
          <a:prstGeom prst="rect">
            <a:avLst/>
          </a:prstGeom>
        </p:spPr>
        <p:txBody>
          <a:bodyPr lIns="0" tIns="0" rIns="0" bIns="0" rtlCol="0" anchor="t">
            <a:spAutoFit/>
          </a:bodyPr>
          <a:lstStyle/>
          <a:p>
            <a:pPr algn="just">
              <a:lnSpc>
                <a:spcPts val="3637"/>
              </a:lnSpc>
            </a:pPr>
            <a:r>
              <a:rPr lang="en-US" sz="2598">
                <a:solidFill>
                  <a:srgbClr val="000000"/>
                </a:solidFill>
                <a:latin typeface="Poppins Light"/>
                <a:ea typeface="Poppins Light"/>
                <a:cs typeface="Poppins Light"/>
                <a:sym typeface="Poppins Light"/>
              </a:rPr>
              <a:t>Que atribuem o cuidado com o bebê exclusivamente à mulher (Mendes &amp; Santos, 2019);</a:t>
            </a:r>
          </a:p>
        </p:txBody>
      </p:sp>
      <p:sp>
        <p:nvSpPr>
          <p:cNvPr id="20" name="TextBox 20"/>
          <p:cNvSpPr txBox="1"/>
          <p:nvPr/>
        </p:nvSpPr>
        <p:spPr>
          <a:xfrm>
            <a:off x="-205562" y="-129438"/>
            <a:ext cx="9067102" cy="2525826"/>
          </a:xfrm>
          <a:prstGeom prst="rect">
            <a:avLst/>
          </a:prstGeom>
        </p:spPr>
        <p:txBody>
          <a:bodyPr lIns="0" tIns="0" rIns="0" bIns="0" rtlCol="0" anchor="t">
            <a:spAutoFit/>
          </a:bodyPr>
          <a:lstStyle/>
          <a:p>
            <a:pPr algn="just">
              <a:lnSpc>
                <a:spcPts val="17453"/>
              </a:lnSpc>
            </a:pPr>
            <a:r>
              <a:rPr lang="en-US" sz="17993" spc="-935">
                <a:solidFill>
                  <a:srgbClr val="F2788E">
                    <a:alpha val="49804"/>
                  </a:srgbClr>
                </a:solidFill>
                <a:latin typeface="The Seasons"/>
                <a:ea typeface="The Seasons"/>
                <a:cs typeface="The Seasons"/>
                <a:sym typeface="The Seasons"/>
              </a:rPr>
              <a:t>discussão</a:t>
            </a:r>
          </a:p>
        </p:txBody>
      </p:sp>
      <p:sp>
        <p:nvSpPr>
          <p:cNvPr id="21" name="TextBox 21"/>
          <p:cNvSpPr txBox="1"/>
          <p:nvPr/>
        </p:nvSpPr>
        <p:spPr>
          <a:xfrm>
            <a:off x="1023278" y="1850923"/>
            <a:ext cx="6064652" cy="1005205"/>
          </a:xfrm>
          <a:prstGeom prst="rect">
            <a:avLst/>
          </a:prstGeom>
        </p:spPr>
        <p:txBody>
          <a:bodyPr lIns="0" tIns="0" rIns="0" bIns="0" rtlCol="0" anchor="t">
            <a:spAutoFit/>
          </a:bodyPr>
          <a:lstStyle/>
          <a:p>
            <a:pPr algn="l">
              <a:lnSpc>
                <a:spcPts val="3920"/>
              </a:lnSpc>
            </a:pPr>
            <a:r>
              <a:rPr lang="en-US" sz="2800">
                <a:solidFill>
                  <a:srgbClr val="000000"/>
                </a:solidFill>
                <a:latin typeface="Poppins"/>
                <a:ea typeface="Poppins"/>
                <a:cs typeface="Poppins"/>
                <a:sym typeface="Poppins"/>
              </a:rPr>
              <a:t>Percepção da participação do pai nas consultas de pré-natal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850923"/>
            <a:ext cx="7036336" cy="1005205"/>
          </a:xfrm>
          <a:prstGeom prst="rect">
            <a:avLst/>
          </a:prstGeom>
        </p:spPr>
        <p:txBody>
          <a:bodyPr lIns="0" tIns="0" rIns="0" bIns="0" rtlCol="0" anchor="t">
            <a:spAutoFit/>
          </a:bodyPr>
          <a:lstStyle/>
          <a:p>
            <a:pPr algn="l">
              <a:lnSpc>
                <a:spcPts val="3920"/>
              </a:lnSpc>
            </a:pPr>
            <a:r>
              <a:rPr lang="en-US" sz="2800">
                <a:solidFill>
                  <a:srgbClr val="000000"/>
                </a:solidFill>
                <a:latin typeface="Poppins"/>
                <a:ea typeface="Poppins"/>
                <a:cs typeface="Poppins"/>
                <a:sym typeface="Poppins"/>
              </a:rPr>
              <a:t>Percepção relacionada às BARREIRAS para participação do pai no pré-natal</a:t>
            </a:r>
          </a:p>
        </p:txBody>
      </p:sp>
      <p:sp>
        <p:nvSpPr>
          <p:cNvPr id="3" name="TextBox 3"/>
          <p:cNvSpPr txBox="1"/>
          <p:nvPr/>
        </p:nvSpPr>
        <p:spPr>
          <a:xfrm>
            <a:off x="1009650" y="7265014"/>
            <a:ext cx="19734523" cy="1998587"/>
          </a:xfrm>
          <a:prstGeom prst="rect">
            <a:avLst/>
          </a:prstGeom>
        </p:spPr>
        <p:txBody>
          <a:bodyPr lIns="0" tIns="0" rIns="0" bIns="0" rtlCol="0" anchor="t">
            <a:spAutoFit/>
          </a:bodyPr>
          <a:lstStyle/>
          <a:p>
            <a:pPr algn="l">
              <a:lnSpc>
                <a:spcPts val="15941"/>
              </a:lnSpc>
            </a:pPr>
            <a:r>
              <a:rPr lang="en-US" sz="9377" b="1" spc="-562">
                <a:solidFill>
                  <a:srgbClr val="F2788E"/>
                </a:solidFill>
                <a:latin typeface="The Seasons Bold"/>
                <a:ea typeface="The Seasons Bold"/>
                <a:cs typeface="The Seasons Bold"/>
                <a:sym typeface="The Seasons Bold"/>
              </a:rPr>
              <a:t>(Des)conhecimento sobre direitos</a:t>
            </a:r>
          </a:p>
        </p:txBody>
      </p:sp>
      <p:sp>
        <p:nvSpPr>
          <p:cNvPr id="4" name="TextBox 4"/>
          <p:cNvSpPr txBox="1"/>
          <p:nvPr/>
        </p:nvSpPr>
        <p:spPr>
          <a:xfrm>
            <a:off x="1009650" y="5966351"/>
            <a:ext cx="14530229" cy="1550918"/>
          </a:xfrm>
          <a:prstGeom prst="rect">
            <a:avLst/>
          </a:prstGeom>
        </p:spPr>
        <p:txBody>
          <a:bodyPr lIns="0" tIns="0" rIns="0" bIns="0" rtlCol="0" anchor="t">
            <a:spAutoFit/>
          </a:bodyPr>
          <a:lstStyle/>
          <a:p>
            <a:pPr algn="l">
              <a:lnSpc>
                <a:spcPts val="11253"/>
              </a:lnSpc>
              <a:spcBef>
                <a:spcPct val="0"/>
              </a:spcBef>
            </a:pPr>
            <a:r>
              <a:rPr lang="en-US" sz="9377" b="1" spc="-562">
                <a:solidFill>
                  <a:srgbClr val="F2788E"/>
                </a:solidFill>
                <a:latin typeface="The Seasons Bold"/>
                <a:ea typeface="The Seasons Bold"/>
                <a:cs typeface="The Seasons Bold"/>
                <a:sym typeface="The Seasons Bold"/>
              </a:rPr>
              <a:t>Barreiras institucionais  </a:t>
            </a:r>
          </a:p>
        </p:txBody>
      </p:sp>
      <p:sp>
        <p:nvSpPr>
          <p:cNvPr id="5" name="TextBox 5"/>
          <p:cNvSpPr txBox="1"/>
          <p:nvPr/>
        </p:nvSpPr>
        <p:spPr>
          <a:xfrm>
            <a:off x="1009650" y="4220014"/>
            <a:ext cx="13616426" cy="1550918"/>
          </a:xfrm>
          <a:prstGeom prst="rect">
            <a:avLst/>
          </a:prstGeom>
        </p:spPr>
        <p:txBody>
          <a:bodyPr lIns="0" tIns="0" rIns="0" bIns="0" rtlCol="0" anchor="t">
            <a:spAutoFit/>
          </a:bodyPr>
          <a:lstStyle/>
          <a:p>
            <a:pPr algn="l">
              <a:lnSpc>
                <a:spcPts val="11253"/>
              </a:lnSpc>
              <a:spcBef>
                <a:spcPct val="0"/>
              </a:spcBef>
            </a:pPr>
            <a:r>
              <a:rPr lang="en-US" sz="9377" b="1" spc="-562">
                <a:solidFill>
                  <a:srgbClr val="F2788E"/>
                </a:solidFill>
                <a:latin typeface="The Seasons Bold"/>
                <a:ea typeface="The Seasons Bold"/>
                <a:cs typeface="The Seasons Bold"/>
                <a:sym typeface="The Seasons Bold"/>
              </a:rPr>
              <a:t>Relações trabalhistas </a:t>
            </a:r>
          </a:p>
        </p:txBody>
      </p:sp>
      <p:sp>
        <p:nvSpPr>
          <p:cNvPr id="6" name="TextBox 6"/>
          <p:cNvSpPr txBox="1"/>
          <p:nvPr/>
        </p:nvSpPr>
        <p:spPr>
          <a:xfrm>
            <a:off x="-205562" y="-129438"/>
            <a:ext cx="9067102" cy="2525826"/>
          </a:xfrm>
          <a:prstGeom prst="rect">
            <a:avLst/>
          </a:prstGeom>
        </p:spPr>
        <p:txBody>
          <a:bodyPr lIns="0" tIns="0" rIns="0" bIns="0" rtlCol="0" anchor="t">
            <a:spAutoFit/>
          </a:bodyPr>
          <a:lstStyle/>
          <a:p>
            <a:pPr algn="just">
              <a:lnSpc>
                <a:spcPts val="17453"/>
              </a:lnSpc>
            </a:pPr>
            <a:r>
              <a:rPr lang="en-US" sz="17993" spc="-935">
                <a:solidFill>
                  <a:srgbClr val="F2788E">
                    <a:alpha val="49804"/>
                  </a:srgbClr>
                </a:solidFill>
                <a:latin typeface="The Seasons"/>
                <a:ea typeface="The Seasons"/>
                <a:cs typeface="The Seasons"/>
                <a:sym typeface="The Seasons"/>
              </a:rPr>
              <a:t>discussão</a:t>
            </a:r>
          </a:p>
        </p:txBody>
      </p:sp>
      <p:grpSp>
        <p:nvGrpSpPr>
          <p:cNvPr id="7" name="Group 7"/>
          <p:cNvGrpSpPr/>
          <p:nvPr/>
        </p:nvGrpSpPr>
        <p:grpSpPr>
          <a:xfrm>
            <a:off x="13871808" y="173971"/>
            <a:ext cx="4416192" cy="4416192"/>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b="-49812"/>
              </a:stretch>
            </a:blipFill>
          </p:spPr>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5752550"/>
            <a:ext cx="16230600" cy="3155950"/>
          </a:xfrm>
          <a:prstGeom prst="rect">
            <a:avLst/>
          </a:prstGeom>
        </p:spPr>
        <p:txBody>
          <a:bodyPr lIns="0" tIns="0" rIns="0" bIns="0" rtlCol="0" anchor="t">
            <a:spAutoFit/>
          </a:bodyPr>
          <a:lstStyle/>
          <a:p>
            <a:pPr algn="just">
              <a:lnSpc>
                <a:spcPts val="4759"/>
              </a:lnSpc>
              <a:spcBef>
                <a:spcPct val="0"/>
              </a:spcBef>
            </a:pPr>
            <a:r>
              <a:rPr lang="en-US" sz="2799">
                <a:solidFill>
                  <a:srgbClr val="000000"/>
                </a:solidFill>
                <a:latin typeface="Poppins"/>
                <a:ea typeface="Poppins"/>
                <a:cs typeface="Poppins"/>
                <a:sym typeface="Poppins"/>
              </a:rPr>
              <a:t>DIEESE (maio/2025): O salário mínimo NECESSÁRIO para as necessidades básicas de uma família é R$7.528,56. Porém, a maioria das entrevistadas possui renda de até R$ 4.554;</a:t>
            </a:r>
          </a:p>
          <a:p>
            <a:pPr algn="just">
              <a:lnSpc>
                <a:spcPts val="1399"/>
              </a:lnSpc>
            </a:pPr>
            <a:endParaRPr lang="en-US" sz="2799">
              <a:solidFill>
                <a:srgbClr val="000000"/>
              </a:solidFill>
              <a:latin typeface="Poppins"/>
              <a:ea typeface="Poppins"/>
              <a:cs typeface="Poppins"/>
              <a:sym typeface="Poppins"/>
            </a:endParaRPr>
          </a:p>
          <a:p>
            <a:pPr marL="604519" lvl="1" indent="-302260" algn="l">
              <a:lnSpc>
                <a:spcPts val="4759"/>
              </a:lnSpc>
              <a:buFont typeface="Arial"/>
              <a:buChar char="•"/>
            </a:pPr>
            <a:r>
              <a:rPr lang="en-US" sz="2799">
                <a:solidFill>
                  <a:srgbClr val="000000"/>
                </a:solidFill>
                <a:latin typeface="Poppins"/>
                <a:ea typeface="Poppins"/>
                <a:cs typeface="Poppins"/>
                <a:sym typeface="Poppins"/>
              </a:rPr>
              <a:t>17 relataram renda familiar de até 3 SM nominal R$ 1.528,00;</a:t>
            </a:r>
          </a:p>
          <a:p>
            <a:pPr marL="604519" lvl="1" indent="-302260" algn="l">
              <a:lnSpc>
                <a:spcPts val="4759"/>
              </a:lnSpc>
              <a:spcBef>
                <a:spcPct val="0"/>
              </a:spcBef>
              <a:buFont typeface="Arial"/>
              <a:buChar char="•"/>
            </a:pPr>
            <a:r>
              <a:rPr lang="en-US" sz="2799">
                <a:solidFill>
                  <a:srgbClr val="000000"/>
                </a:solidFill>
                <a:latin typeface="Poppins"/>
                <a:ea typeface="Poppins"/>
                <a:cs typeface="Poppins"/>
                <a:sym typeface="Poppins"/>
              </a:rPr>
              <a:t>11 de 20 mulheres relataram NÃO possuir vínculo empregatício formal;</a:t>
            </a:r>
          </a:p>
          <a:p>
            <a:pPr marL="604519" lvl="1" indent="-302260" algn="l">
              <a:lnSpc>
                <a:spcPts val="4759"/>
              </a:lnSpc>
              <a:spcBef>
                <a:spcPct val="0"/>
              </a:spcBef>
              <a:buFont typeface="Arial"/>
              <a:buChar char="•"/>
            </a:pPr>
            <a:r>
              <a:rPr lang="en-US" sz="2799">
                <a:solidFill>
                  <a:srgbClr val="000000"/>
                </a:solidFill>
                <a:latin typeface="Poppins"/>
                <a:ea typeface="Poppins"/>
                <a:cs typeface="Poppins"/>
                <a:sym typeface="Poppins"/>
              </a:rPr>
              <a:t>8 desempregadas.</a:t>
            </a:r>
          </a:p>
        </p:txBody>
      </p:sp>
      <p:sp>
        <p:nvSpPr>
          <p:cNvPr id="3" name="TextBox 3"/>
          <p:cNvSpPr txBox="1"/>
          <p:nvPr/>
        </p:nvSpPr>
        <p:spPr>
          <a:xfrm>
            <a:off x="1028700" y="3956880"/>
            <a:ext cx="10260062" cy="1635125"/>
          </a:xfrm>
          <a:prstGeom prst="rect">
            <a:avLst/>
          </a:prstGeom>
        </p:spPr>
        <p:txBody>
          <a:bodyPr lIns="0" tIns="0" rIns="0" bIns="0" rtlCol="0" anchor="t">
            <a:spAutoFit/>
          </a:bodyPr>
          <a:lstStyle/>
          <a:p>
            <a:pPr marL="561339" lvl="1" indent="-280669" algn="l">
              <a:lnSpc>
                <a:spcPts val="4419"/>
              </a:lnSpc>
              <a:buFont typeface="Arial"/>
              <a:buChar char="•"/>
            </a:pPr>
            <a:r>
              <a:rPr lang="en-US" sz="2599">
                <a:solidFill>
                  <a:srgbClr val="000000"/>
                </a:solidFill>
                <a:latin typeface="Poppins"/>
                <a:ea typeface="Poppins"/>
                <a:cs typeface="Poppins"/>
                <a:sym typeface="Poppins"/>
              </a:rPr>
              <a:t>Descumprimento à lei do acompanhamento ao pré-natal;</a:t>
            </a:r>
          </a:p>
          <a:p>
            <a:pPr marL="561339" lvl="1" indent="-280669" algn="l">
              <a:lnSpc>
                <a:spcPts val="4419"/>
              </a:lnSpc>
              <a:buFont typeface="Arial"/>
              <a:buChar char="•"/>
            </a:pPr>
            <a:r>
              <a:rPr lang="en-US" sz="2599">
                <a:solidFill>
                  <a:srgbClr val="000000"/>
                </a:solidFill>
                <a:latin typeface="Poppins"/>
                <a:ea typeface="Poppins"/>
                <a:cs typeface="Poppins"/>
                <a:sym typeface="Poppins"/>
              </a:rPr>
              <a:t>Horários inflexíveis;</a:t>
            </a:r>
          </a:p>
          <a:p>
            <a:pPr marL="561339" lvl="1" indent="-280669" algn="l">
              <a:lnSpc>
                <a:spcPts val="4419"/>
              </a:lnSpc>
              <a:buFont typeface="Arial"/>
              <a:buChar char="•"/>
            </a:pPr>
            <a:r>
              <a:rPr lang="en-US" sz="2599">
                <a:solidFill>
                  <a:srgbClr val="000000"/>
                </a:solidFill>
                <a:latin typeface="Poppins"/>
                <a:ea typeface="Poppins"/>
                <a:cs typeface="Poppins"/>
                <a:sym typeface="Poppins"/>
              </a:rPr>
              <a:t>Vínculo informal; </a:t>
            </a:r>
          </a:p>
        </p:txBody>
      </p:sp>
      <p:sp>
        <p:nvSpPr>
          <p:cNvPr id="4" name="TextBox 4"/>
          <p:cNvSpPr txBox="1"/>
          <p:nvPr/>
        </p:nvSpPr>
        <p:spPr>
          <a:xfrm>
            <a:off x="-205562" y="-129438"/>
            <a:ext cx="9067102" cy="2525826"/>
          </a:xfrm>
          <a:prstGeom prst="rect">
            <a:avLst/>
          </a:prstGeom>
        </p:spPr>
        <p:txBody>
          <a:bodyPr lIns="0" tIns="0" rIns="0" bIns="0" rtlCol="0" anchor="t">
            <a:spAutoFit/>
          </a:bodyPr>
          <a:lstStyle/>
          <a:p>
            <a:pPr algn="just">
              <a:lnSpc>
                <a:spcPts val="17453"/>
              </a:lnSpc>
            </a:pPr>
            <a:r>
              <a:rPr lang="en-US" sz="17993" spc="-935">
                <a:solidFill>
                  <a:srgbClr val="F2788E">
                    <a:alpha val="49804"/>
                  </a:srgbClr>
                </a:solidFill>
                <a:latin typeface="The Seasons"/>
                <a:ea typeface="The Seasons"/>
                <a:cs typeface="The Seasons"/>
                <a:sym typeface="The Seasons"/>
              </a:rPr>
              <a:t>discussão</a:t>
            </a:r>
          </a:p>
        </p:txBody>
      </p:sp>
      <p:sp>
        <p:nvSpPr>
          <p:cNvPr id="5" name="TextBox 5"/>
          <p:cNvSpPr txBox="1"/>
          <p:nvPr/>
        </p:nvSpPr>
        <p:spPr>
          <a:xfrm>
            <a:off x="1028700" y="1850923"/>
            <a:ext cx="7036336" cy="1005205"/>
          </a:xfrm>
          <a:prstGeom prst="rect">
            <a:avLst/>
          </a:prstGeom>
        </p:spPr>
        <p:txBody>
          <a:bodyPr lIns="0" tIns="0" rIns="0" bIns="0" rtlCol="0" anchor="t">
            <a:spAutoFit/>
          </a:bodyPr>
          <a:lstStyle/>
          <a:p>
            <a:pPr algn="l">
              <a:lnSpc>
                <a:spcPts val="3920"/>
              </a:lnSpc>
            </a:pPr>
            <a:r>
              <a:rPr lang="en-US" sz="2800">
                <a:solidFill>
                  <a:srgbClr val="000000"/>
                </a:solidFill>
                <a:latin typeface="Poppins"/>
                <a:ea typeface="Poppins"/>
                <a:cs typeface="Poppins"/>
                <a:sym typeface="Poppins"/>
              </a:rPr>
              <a:t>Percepção relacionada às BARREIRAS para participação do pai no pré-natal</a:t>
            </a:r>
          </a:p>
        </p:txBody>
      </p:sp>
      <p:sp>
        <p:nvSpPr>
          <p:cNvPr id="6" name="TextBox 6"/>
          <p:cNvSpPr txBox="1"/>
          <p:nvPr/>
        </p:nvSpPr>
        <p:spPr>
          <a:xfrm>
            <a:off x="1028700" y="3494338"/>
            <a:ext cx="8865997" cy="485775"/>
          </a:xfrm>
          <a:prstGeom prst="rect">
            <a:avLst/>
          </a:prstGeom>
        </p:spPr>
        <p:txBody>
          <a:bodyPr lIns="0" tIns="0" rIns="0" bIns="0" rtlCol="0" anchor="t">
            <a:spAutoFit/>
          </a:bodyPr>
          <a:lstStyle/>
          <a:p>
            <a:pPr algn="l">
              <a:lnSpc>
                <a:spcPts val="3600"/>
              </a:lnSpc>
              <a:spcBef>
                <a:spcPct val="0"/>
              </a:spcBef>
            </a:pPr>
            <a:r>
              <a:rPr lang="en-US" sz="3000" b="1">
                <a:solidFill>
                  <a:srgbClr val="000000"/>
                </a:solidFill>
                <a:latin typeface="Poppins Semi-Bold"/>
                <a:ea typeface="Poppins Semi-Bold"/>
                <a:cs typeface="Poppins Semi-Bold"/>
                <a:sym typeface="Poppins Semi-Bold"/>
              </a:rPr>
              <a:t>Relações trabalhistas - 16 relatos</a:t>
            </a:r>
          </a:p>
        </p:txBody>
      </p:sp>
      <p:grpSp>
        <p:nvGrpSpPr>
          <p:cNvPr id="7" name="Group 7"/>
          <p:cNvGrpSpPr/>
          <p:nvPr/>
        </p:nvGrpSpPr>
        <p:grpSpPr>
          <a:xfrm>
            <a:off x="10326199" y="8418524"/>
            <a:ext cx="6933101" cy="1357968"/>
            <a:chOff x="0" y="0"/>
            <a:chExt cx="1826002" cy="357654"/>
          </a:xfrm>
        </p:grpSpPr>
        <p:sp>
          <p:nvSpPr>
            <p:cNvPr id="8" name="Freeform 8"/>
            <p:cNvSpPr/>
            <p:nvPr/>
          </p:nvSpPr>
          <p:spPr>
            <a:xfrm>
              <a:off x="0" y="0"/>
              <a:ext cx="1826002" cy="357654"/>
            </a:xfrm>
            <a:custGeom>
              <a:avLst/>
              <a:gdLst/>
              <a:ahLst/>
              <a:cxnLst/>
              <a:rect l="l" t="t" r="r" b="b"/>
              <a:pathLst>
                <a:path w="1826002" h="357654">
                  <a:moveTo>
                    <a:pt x="0" y="0"/>
                  </a:moveTo>
                  <a:lnTo>
                    <a:pt x="1826002" y="0"/>
                  </a:lnTo>
                  <a:lnTo>
                    <a:pt x="1826002" y="357654"/>
                  </a:lnTo>
                  <a:lnTo>
                    <a:pt x="0" y="357654"/>
                  </a:lnTo>
                  <a:close/>
                </a:path>
              </a:pathLst>
            </a:custGeom>
            <a:solidFill>
              <a:srgbClr val="FFFFFF"/>
            </a:solidFill>
            <a:ln w="19050" cap="sq">
              <a:solidFill>
                <a:srgbClr val="000000"/>
              </a:solidFill>
              <a:prstDash val="solid"/>
              <a:miter/>
            </a:ln>
          </p:spPr>
        </p:sp>
        <p:sp>
          <p:nvSpPr>
            <p:cNvPr id="9" name="TextBox 9"/>
            <p:cNvSpPr txBox="1"/>
            <p:nvPr/>
          </p:nvSpPr>
          <p:spPr>
            <a:xfrm>
              <a:off x="0" y="-66675"/>
              <a:ext cx="1826002" cy="424329"/>
            </a:xfrm>
            <a:prstGeom prst="rect">
              <a:avLst/>
            </a:prstGeom>
          </p:spPr>
          <p:txBody>
            <a:bodyPr lIns="50800" tIns="50800" rIns="50800" bIns="50800" rtlCol="0" anchor="ctr"/>
            <a:lstStyle/>
            <a:p>
              <a:pPr algn="just">
                <a:lnSpc>
                  <a:spcPts val="3359"/>
                </a:lnSpc>
                <a:spcBef>
                  <a:spcPct val="0"/>
                </a:spcBef>
              </a:pPr>
              <a:endParaRPr/>
            </a:p>
          </p:txBody>
        </p:sp>
      </p:grpSp>
      <p:grpSp>
        <p:nvGrpSpPr>
          <p:cNvPr id="10" name="Group 10"/>
          <p:cNvGrpSpPr/>
          <p:nvPr/>
        </p:nvGrpSpPr>
        <p:grpSpPr>
          <a:xfrm>
            <a:off x="13871808" y="173971"/>
            <a:ext cx="4416192" cy="4416192"/>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b="-49812"/>
              </a:stretch>
            </a:blipFill>
          </p:spPr>
        </p:sp>
      </p:grpSp>
      <p:sp>
        <p:nvSpPr>
          <p:cNvPr id="12" name="TextBox 12"/>
          <p:cNvSpPr txBox="1"/>
          <p:nvPr/>
        </p:nvSpPr>
        <p:spPr>
          <a:xfrm>
            <a:off x="10428690" y="8427973"/>
            <a:ext cx="6666477" cy="1263015"/>
          </a:xfrm>
          <a:prstGeom prst="rect">
            <a:avLst/>
          </a:prstGeom>
        </p:spPr>
        <p:txBody>
          <a:bodyPr lIns="0" tIns="0" rIns="0" bIns="0" rtlCol="0" anchor="t">
            <a:spAutoFit/>
          </a:bodyPr>
          <a:lstStyle/>
          <a:p>
            <a:pPr algn="just">
              <a:lnSpc>
                <a:spcPts val="3360"/>
              </a:lnSpc>
            </a:pPr>
            <a:r>
              <a:rPr lang="en-US" sz="2400">
                <a:solidFill>
                  <a:srgbClr val="000000"/>
                </a:solidFill>
                <a:latin typeface="Poppins"/>
                <a:ea typeface="Poppins"/>
                <a:cs typeface="Poppins"/>
                <a:sym typeface="Poppins"/>
              </a:rPr>
              <a:t>É de suma importância levarmos em conta o fato desses pais serem os principais, ou os únicos, mantenedores dessa família.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05562" y="-129438"/>
            <a:ext cx="9067102" cy="2525826"/>
          </a:xfrm>
          <a:prstGeom prst="rect">
            <a:avLst/>
          </a:prstGeom>
        </p:spPr>
        <p:txBody>
          <a:bodyPr lIns="0" tIns="0" rIns="0" bIns="0" rtlCol="0" anchor="t">
            <a:spAutoFit/>
          </a:bodyPr>
          <a:lstStyle/>
          <a:p>
            <a:pPr algn="just">
              <a:lnSpc>
                <a:spcPts val="17453"/>
              </a:lnSpc>
            </a:pPr>
            <a:r>
              <a:rPr lang="en-US" sz="17993" spc="-935">
                <a:solidFill>
                  <a:srgbClr val="F2788E">
                    <a:alpha val="49804"/>
                  </a:srgbClr>
                </a:solidFill>
                <a:latin typeface="The Seasons"/>
                <a:ea typeface="The Seasons"/>
                <a:cs typeface="The Seasons"/>
                <a:sym typeface="The Seasons"/>
              </a:rPr>
              <a:t>discussão</a:t>
            </a:r>
          </a:p>
        </p:txBody>
      </p:sp>
      <p:sp>
        <p:nvSpPr>
          <p:cNvPr id="3" name="TextBox 3"/>
          <p:cNvSpPr txBox="1"/>
          <p:nvPr/>
        </p:nvSpPr>
        <p:spPr>
          <a:xfrm>
            <a:off x="1028700" y="1850923"/>
            <a:ext cx="7036336" cy="1005205"/>
          </a:xfrm>
          <a:prstGeom prst="rect">
            <a:avLst/>
          </a:prstGeom>
        </p:spPr>
        <p:txBody>
          <a:bodyPr lIns="0" tIns="0" rIns="0" bIns="0" rtlCol="0" anchor="t">
            <a:spAutoFit/>
          </a:bodyPr>
          <a:lstStyle/>
          <a:p>
            <a:pPr algn="l">
              <a:lnSpc>
                <a:spcPts val="3920"/>
              </a:lnSpc>
            </a:pPr>
            <a:r>
              <a:rPr lang="en-US" sz="2800">
                <a:solidFill>
                  <a:srgbClr val="000000"/>
                </a:solidFill>
                <a:latin typeface="Poppins"/>
                <a:ea typeface="Poppins"/>
                <a:cs typeface="Poppins"/>
                <a:sym typeface="Poppins"/>
              </a:rPr>
              <a:t>Percepção relacionada às BARREIRAS para participação do pai no pré-natal</a:t>
            </a:r>
          </a:p>
        </p:txBody>
      </p:sp>
      <p:grpSp>
        <p:nvGrpSpPr>
          <p:cNvPr id="4" name="Group 4"/>
          <p:cNvGrpSpPr/>
          <p:nvPr/>
        </p:nvGrpSpPr>
        <p:grpSpPr>
          <a:xfrm>
            <a:off x="4239486" y="4099755"/>
            <a:ext cx="9809028" cy="4083484"/>
            <a:chOff x="0" y="0"/>
            <a:chExt cx="2583448" cy="1075486"/>
          </a:xfrm>
        </p:grpSpPr>
        <p:sp>
          <p:nvSpPr>
            <p:cNvPr id="5" name="Freeform 5"/>
            <p:cNvSpPr/>
            <p:nvPr/>
          </p:nvSpPr>
          <p:spPr>
            <a:xfrm>
              <a:off x="0" y="0"/>
              <a:ext cx="2583448" cy="1075486"/>
            </a:xfrm>
            <a:custGeom>
              <a:avLst/>
              <a:gdLst/>
              <a:ahLst/>
              <a:cxnLst/>
              <a:rect l="l" t="t" r="r" b="b"/>
              <a:pathLst>
                <a:path w="2583448" h="1075486">
                  <a:moveTo>
                    <a:pt x="0" y="0"/>
                  </a:moveTo>
                  <a:lnTo>
                    <a:pt x="2583448" y="0"/>
                  </a:lnTo>
                  <a:lnTo>
                    <a:pt x="2583448" y="1075486"/>
                  </a:lnTo>
                  <a:lnTo>
                    <a:pt x="0" y="1075486"/>
                  </a:lnTo>
                  <a:close/>
                </a:path>
              </a:pathLst>
            </a:custGeom>
            <a:solidFill>
              <a:srgbClr val="F6C4E2"/>
            </a:solidFill>
            <a:ln w="19050" cap="sq">
              <a:solidFill>
                <a:srgbClr val="000000"/>
              </a:solidFill>
              <a:prstDash val="solid"/>
              <a:miter/>
            </a:ln>
          </p:spPr>
        </p:sp>
        <p:sp>
          <p:nvSpPr>
            <p:cNvPr id="6" name="TextBox 6"/>
            <p:cNvSpPr txBox="1"/>
            <p:nvPr/>
          </p:nvSpPr>
          <p:spPr>
            <a:xfrm>
              <a:off x="0" y="-85725"/>
              <a:ext cx="2583448" cy="1161211"/>
            </a:xfrm>
            <a:prstGeom prst="rect">
              <a:avLst/>
            </a:prstGeom>
          </p:spPr>
          <p:txBody>
            <a:bodyPr lIns="50800" tIns="50800" rIns="50800" bIns="50800" rtlCol="0" anchor="ctr"/>
            <a:lstStyle/>
            <a:p>
              <a:pPr algn="just">
                <a:lnSpc>
                  <a:spcPts val="4480"/>
                </a:lnSpc>
                <a:spcBef>
                  <a:spcPct val="0"/>
                </a:spcBef>
              </a:pPr>
              <a:endParaRPr/>
            </a:p>
          </p:txBody>
        </p:sp>
      </p:grpSp>
      <p:sp>
        <p:nvSpPr>
          <p:cNvPr id="7" name="TextBox 7"/>
          <p:cNvSpPr txBox="1"/>
          <p:nvPr/>
        </p:nvSpPr>
        <p:spPr>
          <a:xfrm>
            <a:off x="4547066" y="4226972"/>
            <a:ext cx="9193868" cy="3800475"/>
          </a:xfrm>
          <a:prstGeom prst="rect">
            <a:avLst/>
          </a:prstGeom>
        </p:spPr>
        <p:txBody>
          <a:bodyPr lIns="0" tIns="0" rIns="0" bIns="0" rtlCol="0" anchor="t">
            <a:spAutoFit/>
          </a:bodyPr>
          <a:lstStyle/>
          <a:p>
            <a:pPr algn="just">
              <a:lnSpc>
                <a:spcPts val="3359"/>
              </a:lnSpc>
              <a:spcBef>
                <a:spcPct val="0"/>
              </a:spcBef>
            </a:pPr>
            <a:r>
              <a:rPr lang="en-US" sz="2799" i="1">
                <a:solidFill>
                  <a:srgbClr val="000000"/>
                </a:solidFill>
                <a:latin typeface="Poppins Italics"/>
                <a:ea typeface="Poppins Italics"/>
                <a:cs typeface="Poppins Italics"/>
                <a:sym typeface="Poppins Italics"/>
              </a:rPr>
              <a:t>“Acho que condições financeiras né que quando vem um bebê exige um pouco mais da gente né, nessa questão financeira, pra comprar um enxoval, fazer as coisas, entendeu? Aí… eu acho que é isso, a situação financeira se fosse melhor, entendeu? Aí a gente teria mais tempo, aí no caso ELE, QUE TRABALHA MUITO, UM EMPREGO MELHOR pra poder ter mais tempo com a família, para participar mais neste momento.” (P14)</a:t>
            </a:r>
          </a:p>
        </p:txBody>
      </p:sp>
      <p:grpSp>
        <p:nvGrpSpPr>
          <p:cNvPr id="8" name="Group 8"/>
          <p:cNvGrpSpPr/>
          <p:nvPr/>
        </p:nvGrpSpPr>
        <p:grpSpPr>
          <a:xfrm>
            <a:off x="13871808" y="173971"/>
            <a:ext cx="4416192" cy="4416192"/>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b="-49812"/>
              </a:stretch>
            </a:blipFill>
          </p:spPr>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38448" y="276733"/>
            <a:ext cx="17011104" cy="2504938"/>
            <a:chOff x="0" y="0"/>
            <a:chExt cx="22681472" cy="3339918"/>
          </a:xfrm>
        </p:grpSpPr>
        <p:grpSp>
          <p:nvGrpSpPr>
            <p:cNvPr id="4" name="Group 4"/>
            <p:cNvGrpSpPr/>
            <p:nvPr/>
          </p:nvGrpSpPr>
          <p:grpSpPr>
            <a:xfrm>
              <a:off x="19511958" y="0"/>
              <a:ext cx="3169514" cy="3339918"/>
              <a:chOff x="0" y="0"/>
              <a:chExt cx="3169514" cy="3339918"/>
            </a:xfrm>
          </p:grpSpPr>
          <p:sp>
            <p:nvSpPr>
              <p:cNvPr id="5" name="Freeform 5" descr="logo ME"/>
              <p:cNvSpPr/>
              <p:nvPr/>
            </p:nvSpPr>
            <p:spPr>
              <a:xfrm>
                <a:off x="0" y="0"/>
                <a:ext cx="3169539" cy="3339973"/>
              </a:xfrm>
              <a:custGeom>
                <a:avLst/>
                <a:gdLst/>
                <a:ahLst/>
                <a:cxnLst/>
                <a:rect l="l" t="t" r="r" b="b"/>
                <a:pathLst>
                  <a:path w="3169539" h="3339973">
                    <a:moveTo>
                      <a:pt x="0" y="0"/>
                    </a:moveTo>
                    <a:lnTo>
                      <a:pt x="3169539" y="0"/>
                    </a:lnTo>
                    <a:lnTo>
                      <a:pt x="3169539" y="3339973"/>
                    </a:lnTo>
                    <a:lnTo>
                      <a:pt x="0" y="3339973"/>
                    </a:lnTo>
                    <a:lnTo>
                      <a:pt x="0" y="0"/>
                    </a:lnTo>
                    <a:close/>
                  </a:path>
                </a:pathLst>
              </a:custGeom>
              <a:blipFill>
                <a:blip r:embed="rId2"/>
                <a:stretch>
                  <a:fillRect b="-45"/>
                </a:stretch>
              </a:blipFill>
            </p:spPr>
          </p:sp>
        </p:grpSp>
        <p:grpSp>
          <p:nvGrpSpPr>
            <p:cNvPr id="6" name="Group 6"/>
            <p:cNvGrpSpPr/>
            <p:nvPr/>
          </p:nvGrpSpPr>
          <p:grpSpPr>
            <a:xfrm>
              <a:off x="0" y="0"/>
              <a:ext cx="3339918" cy="3339918"/>
              <a:chOff x="0" y="0"/>
              <a:chExt cx="3339918" cy="3339918"/>
            </a:xfrm>
          </p:grpSpPr>
          <p:sp>
            <p:nvSpPr>
              <p:cNvPr id="7" name="Freeform 7" descr="Logo UFRJ.jpg"/>
              <p:cNvSpPr/>
              <p:nvPr/>
            </p:nvSpPr>
            <p:spPr>
              <a:xfrm>
                <a:off x="0" y="0"/>
                <a:ext cx="3339973" cy="3339973"/>
              </a:xfrm>
              <a:custGeom>
                <a:avLst/>
                <a:gdLst/>
                <a:ahLst/>
                <a:cxnLst/>
                <a:rect l="l" t="t" r="r" b="b"/>
                <a:pathLst>
                  <a:path w="3339973" h="3339973">
                    <a:moveTo>
                      <a:pt x="0" y="0"/>
                    </a:moveTo>
                    <a:lnTo>
                      <a:pt x="3339973" y="0"/>
                    </a:lnTo>
                    <a:lnTo>
                      <a:pt x="3339973" y="3339973"/>
                    </a:lnTo>
                    <a:lnTo>
                      <a:pt x="0" y="3339973"/>
                    </a:lnTo>
                    <a:lnTo>
                      <a:pt x="0" y="0"/>
                    </a:lnTo>
                    <a:close/>
                  </a:path>
                </a:pathLst>
              </a:custGeom>
              <a:blipFill>
                <a:blip r:embed="rId3"/>
                <a:stretch>
                  <a:fillRect r="1" b="1"/>
                </a:stretch>
              </a:blipFill>
            </p:spPr>
          </p:sp>
        </p:grpSp>
        <p:sp>
          <p:nvSpPr>
            <p:cNvPr id="8" name="TextBox 8"/>
            <p:cNvSpPr txBox="1"/>
            <p:nvPr/>
          </p:nvSpPr>
          <p:spPr>
            <a:xfrm>
              <a:off x="2750699" y="-19050"/>
              <a:ext cx="17350478" cy="1581150"/>
            </a:xfrm>
            <a:prstGeom prst="rect">
              <a:avLst/>
            </a:prstGeom>
          </p:spPr>
          <p:txBody>
            <a:bodyPr lIns="0" tIns="0" rIns="0" bIns="0" rtlCol="0" anchor="t">
              <a:spAutoFit/>
            </a:bodyPr>
            <a:lstStyle/>
            <a:p>
              <a:pPr algn="ctr">
                <a:lnSpc>
                  <a:spcPts val="3120"/>
                </a:lnSpc>
              </a:pPr>
              <a:r>
                <a:rPr lang="en-US" sz="2600" b="1">
                  <a:solidFill>
                    <a:srgbClr val="000000"/>
                  </a:solidFill>
                  <a:latin typeface="Poppins Bold"/>
                  <a:ea typeface="Poppins Bold"/>
                  <a:cs typeface="Poppins Bold"/>
                  <a:sym typeface="Poppins Bold"/>
                </a:rPr>
                <a:t>UNIVERSIDADE FEDERAL DO RIO DE JANEIRO</a:t>
              </a:r>
            </a:p>
            <a:p>
              <a:pPr algn="ctr">
                <a:lnSpc>
                  <a:spcPts val="3120"/>
                </a:lnSpc>
              </a:pPr>
              <a:r>
                <a:rPr lang="en-US" sz="2600" b="1">
                  <a:solidFill>
                    <a:srgbClr val="000000"/>
                  </a:solidFill>
                  <a:latin typeface="Poppins Bold"/>
                  <a:ea typeface="Poppins Bold"/>
                  <a:cs typeface="Poppins Bold"/>
                  <a:sym typeface="Poppins Bold"/>
                </a:rPr>
                <a:t>CENTRO DE CIÊNCIAS DA SAÚDE</a:t>
              </a:r>
            </a:p>
            <a:p>
              <a:pPr algn="ctr">
                <a:lnSpc>
                  <a:spcPts val="3120"/>
                </a:lnSpc>
              </a:pPr>
              <a:r>
                <a:rPr lang="en-US" sz="2600" b="1">
                  <a:solidFill>
                    <a:srgbClr val="000000"/>
                  </a:solidFill>
                  <a:latin typeface="Poppins Bold"/>
                  <a:ea typeface="Poppins Bold"/>
                  <a:cs typeface="Poppins Bold"/>
                  <a:sym typeface="Poppins Bold"/>
                </a:rPr>
                <a:t>MATERNIDADE ESCOLA</a:t>
              </a:r>
            </a:p>
          </p:txBody>
        </p:sp>
      </p:grpSp>
      <p:sp>
        <p:nvSpPr>
          <p:cNvPr id="9" name="Freeform 9"/>
          <p:cNvSpPr/>
          <p:nvPr/>
        </p:nvSpPr>
        <p:spPr>
          <a:xfrm>
            <a:off x="11323066" y="2781671"/>
            <a:ext cx="5059720" cy="7695392"/>
          </a:xfrm>
          <a:custGeom>
            <a:avLst/>
            <a:gdLst/>
            <a:ahLst/>
            <a:cxnLst/>
            <a:rect l="l" t="t" r="r" b="b"/>
            <a:pathLst>
              <a:path w="5059720" h="7695392">
                <a:moveTo>
                  <a:pt x="0" y="0"/>
                </a:moveTo>
                <a:lnTo>
                  <a:pt x="5059721" y="0"/>
                </a:lnTo>
                <a:lnTo>
                  <a:pt x="5059721" y="7695392"/>
                </a:lnTo>
                <a:lnTo>
                  <a:pt x="0" y="7695392"/>
                </a:lnTo>
                <a:lnTo>
                  <a:pt x="0" y="0"/>
                </a:lnTo>
                <a:close/>
              </a:path>
            </a:pathLst>
          </a:custGeom>
          <a:blipFill>
            <a:blip r:embed="rId4"/>
            <a:stretch>
              <a:fillRect/>
            </a:stretch>
          </a:blipFill>
        </p:spPr>
      </p:sp>
      <p:sp>
        <p:nvSpPr>
          <p:cNvPr id="10" name="CaixaDeTexto 9"/>
          <p:cNvSpPr txBox="1"/>
          <p:nvPr/>
        </p:nvSpPr>
        <p:spPr>
          <a:xfrm>
            <a:off x="6599655" y="1830536"/>
            <a:ext cx="5216492" cy="7848302"/>
          </a:xfrm>
          <a:prstGeom prst="rect">
            <a:avLst/>
          </a:prstGeom>
          <a:noFill/>
        </p:spPr>
        <p:txBody>
          <a:bodyPr wrap="none" rtlCol="0">
            <a:spAutoFit/>
          </a:bodyPr>
          <a:lstStyle/>
          <a:p>
            <a:pPr algn="ctr">
              <a:lnSpc>
                <a:spcPct val="150000"/>
              </a:lnSpc>
            </a:pPr>
            <a:r>
              <a:rPr lang="pt-BR" sz="5600" b="1" dirty="0" smtClean="0">
                <a:solidFill>
                  <a:srgbClr val="F2788E"/>
                </a:solidFill>
                <a:latin typeface="The Seasons" panose="020B0604020202020204" charset="0"/>
              </a:rPr>
              <a:t>1. introdução </a:t>
            </a:r>
          </a:p>
          <a:p>
            <a:pPr algn="ctr">
              <a:lnSpc>
                <a:spcPct val="150000"/>
              </a:lnSpc>
            </a:pPr>
            <a:r>
              <a:rPr lang="pt-BR" sz="5600" b="1" dirty="0" smtClean="0">
                <a:solidFill>
                  <a:srgbClr val="F2788E"/>
                </a:solidFill>
                <a:latin typeface="The Seasons" panose="020B0604020202020204" charset="0"/>
              </a:rPr>
              <a:t>2. metodologia</a:t>
            </a:r>
          </a:p>
          <a:p>
            <a:pPr algn="ctr">
              <a:lnSpc>
                <a:spcPct val="150000"/>
              </a:lnSpc>
            </a:pPr>
            <a:r>
              <a:rPr lang="pt-BR" sz="5600" b="1" dirty="0" smtClean="0">
                <a:solidFill>
                  <a:srgbClr val="F2788E"/>
                </a:solidFill>
                <a:latin typeface="The Seasons" panose="020B0604020202020204" charset="0"/>
              </a:rPr>
              <a:t>3. resultados</a:t>
            </a:r>
          </a:p>
          <a:p>
            <a:pPr algn="ctr">
              <a:lnSpc>
                <a:spcPct val="150000"/>
              </a:lnSpc>
            </a:pPr>
            <a:r>
              <a:rPr lang="pt-BR" sz="5600" b="1" dirty="0" smtClean="0">
                <a:solidFill>
                  <a:srgbClr val="F2788E"/>
                </a:solidFill>
                <a:latin typeface="The Seasons" panose="020B0604020202020204" charset="0"/>
              </a:rPr>
              <a:t>4. discussão</a:t>
            </a:r>
          </a:p>
          <a:p>
            <a:pPr algn="ctr">
              <a:lnSpc>
                <a:spcPct val="150000"/>
              </a:lnSpc>
            </a:pPr>
            <a:r>
              <a:rPr lang="pt-BR" sz="5600" b="1" dirty="0" smtClean="0">
                <a:solidFill>
                  <a:srgbClr val="F2788E"/>
                </a:solidFill>
                <a:latin typeface="The Seasons" panose="020B0604020202020204" charset="0"/>
              </a:rPr>
              <a:t>5. conclusão</a:t>
            </a:r>
          </a:p>
          <a:p>
            <a:pPr algn="ctr">
              <a:lnSpc>
                <a:spcPct val="150000"/>
              </a:lnSpc>
            </a:pPr>
            <a:r>
              <a:rPr lang="pt-BR" sz="5600" b="1" dirty="0" smtClean="0">
                <a:solidFill>
                  <a:srgbClr val="F2788E"/>
                </a:solidFill>
                <a:latin typeface="The Seasons" panose="020B0604020202020204" charset="0"/>
              </a:rPr>
              <a:t>6. referências</a:t>
            </a:r>
            <a:endParaRPr lang="pt-BR" sz="5600" b="1" dirty="0">
              <a:solidFill>
                <a:srgbClr val="F2788E"/>
              </a:solidFill>
              <a:latin typeface="The Seasons" panose="020B060402020202020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05562" y="-129438"/>
            <a:ext cx="9067102" cy="2525826"/>
          </a:xfrm>
          <a:prstGeom prst="rect">
            <a:avLst/>
          </a:prstGeom>
        </p:spPr>
        <p:txBody>
          <a:bodyPr lIns="0" tIns="0" rIns="0" bIns="0" rtlCol="0" anchor="t">
            <a:spAutoFit/>
          </a:bodyPr>
          <a:lstStyle/>
          <a:p>
            <a:pPr algn="just">
              <a:lnSpc>
                <a:spcPts val="17453"/>
              </a:lnSpc>
            </a:pPr>
            <a:r>
              <a:rPr lang="en-US" sz="17993" spc="-935">
                <a:solidFill>
                  <a:srgbClr val="F2788E">
                    <a:alpha val="49804"/>
                  </a:srgbClr>
                </a:solidFill>
                <a:latin typeface="The Seasons"/>
                <a:ea typeface="The Seasons"/>
                <a:cs typeface="The Seasons"/>
                <a:sym typeface="The Seasons"/>
              </a:rPr>
              <a:t>discussão</a:t>
            </a:r>
          </a:p>
        </p:txBody>
      </p:sp>
      <p:sp>
        <p:nvSpPr>
          <p:cNvPr id="3" name="TextBox 3"/>
          <p:cNvSpPr txBox="1"/>
          <p:nvPr/>
        </p:nvSpPr>
        <p:spPr>
          <a:xfrm>
            <a:off x="1028700" y="1850923"/>
            <a:ext cx="7036336" cy="1005205"/>
          </a:xfrm>
          <a:prstGeom prst="rect">
            <a:avLst/>
          </a:prstGeom>
        </p:spPr>
        <p:txBody>
          <a:bodyPr lIns="0" tIns="0" rIns="0" bIns="0" rtlCol="0" anchor="t">
            <a:spAutoFit/>
          </a:bodyPr>
          <a:lstStyle/>
          <a:p>
            <a:pPr algn="l">
              <a:lnSpc>
                <a:spcPts val="3920"/>
              </a:lnSpc>
            </a:pPr>
            <a:r>
              <a:rPr lang="en-US" sz="2800">
                <a:solidFill>
                  <a:srgbClr val="000000"/>
                </a:solidFill>
                <a:latin typeface="Poppins"/>
                <a:ea typeface="Poppins"/>
                <a:cs typeface="Poppins"/>
                <a:sym typeface="Poppins"/>
              </a:rPr>
              <a:t>Percepção relacionada às BARREIRAS para participação do pai no pré-natal</a:t>
            </a:r>
          </a:p>
        </p:txBody>
      </p:sp>
      <p:sp>
        <p:nvSpPr>
          <p:cNvPr id="4" name="TextBox 4"/>
          <p:cNvSpPr txBox="1"/>
          <p:nvPr/>
        </p:nvSpPr>
        <p:spPr>
          <a:xfrm>
            <a:off x="1028700" y="3494338"/>
            <a:ext cx="8865997" cy="485775"/>
          </a:xfrm>
          <a:prstGeom prst="rect">
            <a:avLst/>
          </a:prstGeom>
        </p:spPr>
        <p:txBody>
          <a:bodyPr lIns="0" tIns="0" rIns="0" bIns="0" rtlCol="0" anchor="t">
            <a:spAutoFit/>
          </a:bodyPr>
          <a:lstStyle/>
          <a:p>
            <a:pPr algn="ctr">
              <a:lnSpc>
                <a:spcPts val="3600"/>
              </a:lnSpc>
              <a:spcBef>
                <a:spcPct val="0"/>
              </a:spcBef>
            </a:pPr>
            <a:r>
              <a:rPr lang="en-US" sz="3000" b="1">
                <a:solidFill>
                  <a:srgbClr val="000000"/>
                </a:solidFill>
                <a:latin typeface="Poppins Semi-Bold"/>
                <a:ea typeface="Poppins Semi-Bold"/>
                <a:cs typeface="Poppins Semi-Bold"/>
                <a:sym typeface="Poppins Semi-Bold"/>
              </a:rPr>
              <a:t>(Des)conhecimento sobre direitos - 13 relatos</a:t>
            </a:r>
          </a:p>
        </p:txBody>
      </p:sp>
      <p:sp>
        <p:nvSpPr>
          <p:cNvPr id="5" name="TextBox 5"/>
          <p:cNvSpPr txBox="1"/>
          <p:nvPr/>
        </p:nvSpPr>
        <p:spPr>
          <a:xfrm>
            <a:off x="1028700" y="3937830"/>
            <a:ext cx="16230600" cy="4184650"/>
          </a:xfrm>
          <a:prstGeom prst="rect">
            <a:avLst/>
          </a:prstGeom>
        </p:spPr>
        <p:txBody>
          <a:bodyPr lIns="0" tIns="0" rIns="0" bIns="0" rtlCol="0" anchor="t">
            <a:spAutoFit/>
          </a:bodyPr>
          <a:lstStyle/>
          <a:p>
            <a:pPr marL="604519" lvl="1" indent="-302260" algn="just">
              <a:lnSpc>
                <a:spcPts val="4759"/>
              </a:lnSpc>
              <a:buFont typeface="Arial"/>
              <a:buChar char="•"/>
            </a:pPr>
            <a:r>
              <a:rPr lang="en-US" sz="2799">
                <a:solidFill>
                  <a:srgbClr val="000000"/>
                </a:solidFill>
                <a:latin typeface="Poppins"/>
                <a:ea typeface="Poppins"/>
                <a:cs typeface="Poppins"/>
                <a:sym typeface="Poppins"/>
              </a:rPr>
              <a:t>13 puérperas, e seus companheiros, desconheciam direitos</a:t>
            </a:r>
          </a:p>
          <a:p>
            <a:pPr algn="just">
              <a:lnSpc>
                <a:spcPts val="4759"/>
              </a:lnSpc>
            </a:pPr>
            <a:r>
              <a:rPr lang="en-US" sz="2799">
                <a:solidFill>
                  <a:srgbClr val="000000"/>
                </a:solidFill>
                <a:latin typeface="Poppins"/>
                <a:ea typeface="Poppins"/>
                <a:cs typeface="Poppins"/>
                <a:sym typeface="Poppins"/>
              </a:rPr>
              <a:t>de acompanhamento durante o pré-natal.</a:t>
            </a:r>
          </a:p>
          <a:p>
            <a:pPr algn="just">
              <a:lnSpc>
                <a:spcPts val="4759"/>
              </a:lnSpc>
            </a:pPr>
            <a:endParaRPr lang="en-US" sz="2799">
              <a:solidFill>
                <a:srgbClr val="000000"/>
              </a:solidFill>
              <a:latin typeface="Poppins"/>
              <a:ea typeface="Poppins"/>
              <a:cs typeface="Poppins"/>
              <a:sym typeface="Poppins"/>
            </a:endParaRPr>
          </a:p>
          <a:p>
            <a:pPr algn="just">
              <a:lnSpc>
                <a:spcPts val="4759"/>
              </a:lnSpc>
            </a:pPr>
            <a:r>
              <a:rPr lang="en-US" sz="2799">
                <a:solidFill>
                  <a:srgbClr val="000000"/>
                </a:solidFill>
                <a:latin typeface="Poppins"/>
                <a:ea typeface="Poppins"/>
                <a:cs typeface="Poppins"/>
                <a:sym typeface="Poppins"/>
              </a:rPr>
              <a:t>Contudo, de acordo com os relatos, a maioria dos pais que </a:t>
            </a:r>
            <a:r>
              <a:rPr lang="en-US" sz="2799" b="1">
                <a:solidFill>
                  <a:srgbClr val="000000"/>
                </a:solidFill>
                <a:latin typeface="Poppins Semi-Bold"/>
                <a:ea typeface="Poppins Semi-Bold"/>
                <a:cs typeface="Poppins Semi-Bold"/>
                <a:sym typeface="Poppins Semi-Bold"/>
              </a:rPr>
              <a:t>tinham o conhecimento dos direitos</a:t>
            </a:r>
            <a:r>
              <a:rPr lang="en-US" sz="2799">
                <a:solidFill>
                  <a:srgbClr val="000000"/>
                </a:solidFill>
                <a:latin typeface="Poppins"/>
                <a:ea typeface="Poppins"/>
                <a:cs typeface="Poppins"/>
                <a:sym typeface="Poppins"/>
              </a:rPr>
              <a:t>, durante o pré-natal, </a:t>
            </a:r>
            <a:r>
              <a:rPr lang="en-US" sz="2799" b="1">
                <a:solidFill>
                  <a:srgbClr val="000000"/>
                </a:solidFill>
                <a:latin typeface="Poppins Semi-Bold"/>
                <a:ea typeface="Poppins Semi-Bold"/>
                <a:cs typeface="Poppins Semi-Bold"/>
                <a:sym typeface="Poppins Semi-Bold"/>
              </a:rPr>
              <a:t>não conseguiam acessá-lo</a:t>
            </a:r>
            <a:r>
              <a:rPr lang="en-US" sz="2799">
                <a:solidFill>
                  <a:srgbClr val="000000"/>
                </a:solidFill>
                <a:latin typeface="Poppins"/>
                <a:ea typeface="Poppins"/>
                <a:cs typeface="Poppins"/>
                <a:sym typeface="Poppins"/>
              </a:rPr>
              <a:t> (direito a acompanhamento a até 6 consultas sem prejuízo salarial - inciso x do art. 473 da legislação trabalhista 5.452/1943)</a:t>
            </a:r>
          </a:p>
        </p:txBody>
      </p:sp>
      <p:grpSp>
        <p:nvGrpSpPr>
          <p:cNvPr id="6" name="Group 6"/>
          <p:cNvGrpSpPr/>
          <p:nvPr/>
        </p:nvGrpSpPr>
        <p:grpSpPr>
          <a:xfrm>
            <a:off x="13871808" y="173971"/>
            <a:ext cx="4416192" cy="441619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b="-49812"/>
              </a:stretch>
            </a:blipFill>
          </p:spPr>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814675"/>
            <a:ext cx="6495538" cy="2458055"/>
            <a:chOff x="0" y="0"/>
            <a:chExt cx="1710759" cy="647389"/>
          </a:xfrm>
        </p:grpSpPr>
        <p:sp>
          <p:nvSpPr>
            <p:cNvPr id="3" name="Freeform 3"/>
            <p:cNvSpPr/>
            <p:nvPr/>
          </p:nvSpPr>
          <p:spPr>
            <a:xfrm>
              <a:off x="0" y="0"/>
              <a:ext cx="1710759" cy="647389"/>
            </a:xfrm>
            <a:custGeom>
              <a:avLst/>
              <a:gdLst/>
              <a:ahLst/>
              <a:cxnLst/>
              <a:rect l="l" t="t" r="r" b="b"/>
              <a:pathLst>
                <a:path w="1710759" h="647389">
                  <a:moveTo>
                    <a:pt x="0" y="0"/>
                  </a:moveTo>
                  <a:lnTo>
                    <a:pt x="1710759" y="0"/>
                  </a:lnTo>
                  <a:lnTo>
                    <a:pt x="1710759" y="647389"/>
                  </a:lnTo>
                  <a:lnTo>
                    <a:pt x="0" y="647389"/>
                  </a:lnTo>
                  <a:close/>
                </a:path>
              </a:pathLst>
            </a:custGeom>
            <a:solidFill>
              <a:srgbClr val="F6C4E2"/>
            </a:solidFill>
            <a:ln w="19050" cap="sq">
              <a:solidFill>
                <a:srgbClr val="000000"/>
              </a:solidFill>
              <a:prstDash val="solid"/>
              <a:miter/>
            </a:ln>
          </p:spPr>
        </p:sp>
        <p:sp>
          <p:nvSpPr>
            <p:cNvPr id="4" name="TextBox 4"/>
            <p:cNvSpPr txBox="1"/>
            <p:nvPr/>
          </p:nvSpPr>
          <p:spPr>
            <a:xfrm>
              <a:off x="0" y="-85725"/>
              <a:ext cx="1710759" cy="733114"/>
            </a:xfrm>
            <a:prstGeom prst="rect">
              <a:avLst/>
            </a:prstGeom>
          </p:spPr>
          <p:txBody>
            <a:bodyPr lIns="50800" tIns="50800" rIns="50800" bIns="50800" rtlCol="0" anchor="ctr"/>
            <a:lstStyle/>
            <a:p>
              <a:pPr algn="just">
                <a:lnSpc>
                  <a:spcPts val="4480"/>
                </a:lnSpc>
                <a:spcBef>
                  <a:spcPct val="0"/>
                </a:spcBef>
              </a:pPr>
              <a:endParaRPr/>
            </a:p>
          </p:txBody>
        </p:sp>
      </p:grpSp>
      <p:sp>
        <p:nvSpPr>
          <p:cNvPr id="5" name="TextBox 5"/>
          <p:cNvSpPr txBox="1"/>
          <p:nvPr/>
        </p:nvSpPr>
        <p:spPr>
          <a:xfrm>
            <a:off x="1289611" y="5129303"/>
            <a:ext cx="6043719" cy="1809750"/>
          </a:xfrm>
          <a:prstGeom prst="rect">
            <a:avLst/>
          </a:prstGeom>
        </p:spPr>
        <p:txBody>
          <a:bodyPr lIns="0" tIns="0" rIns="0" bIns="0" rtlCol="0" anchor="t">
            <a:spAutoFit/>
          </a:bodyPr>
          <a:lstStyle/>
          <a:p>
            <a:pPr algn="just">
              <a:lnSpc>
                <a:spcPts val="3599"/>
              </a:lnSpc>
              <a:spcBef>
                <a:spcPct val="0"/>
              </a:spcBef>
            </a:pPr>
            <a:r>
              <a:rPr lang="en-US" sz="2999" i="1">
                <a:solidFill>
                  <a:srgbClr val="000000"/>
                </a:solidFill>
                <a:latin typeface="Poppins Italics"/>
                <a:ea typeface="Poppins Italics"/>
                <a:cs typeface="Poppins Italics"/>
                <a:sym typeface="Poppins Italics"/>
              </a:rPr>
              <a:t>“Não, ah assim só o de ficar em casa né, essas coisas, depois que nasce tem 5 dias” (P3)</a:t>
            </a:r>
          </a:p>
        </p:txBody>
      </p:sp>
      <p:grpSp>
        <p:nvGrpSpPr>
          <p:cNvPr id="6" name="Group 6"/>
          <p:cNvGrpSpPr/>
          <p:nvPr/>
        </p:nvGrpSpPr>
        <p:grpSpPr>
          <a:xfrm>
            <a:off x="7971698" y="4814675"/>
            <a:ext cx="9287602" cy="2458055"/>
            <a:chOff x="0" y="0"/>
            <a:chExt cx="2446117" cy="647389"/>
          </a:xfrm>
        </p:grpSpPr>
        <p:sp>
          <p:nvSpPr>
            <p:cNvPr id="7" name="Freeform 7"/>
            <p:cNvSpPr/>
            <p:nvPr/>
          </p:nvSpPr>
          <p:spPr>
            <a:xfrm>
              <a:off x="0" y="0"/>
              <a:ext cx="2446117" cy="647389"/>
            </a:xfrm>
            <a:custGeom>
              <a:avLst/>
              <a:gdLst/>
              <a:ahLst/>
              <a:cxnLst/>
              <a:rect l="l" t="t" r="r" b="b"/>
              <a:pathLst>
                <a:path w="2446117" h="647389">
                  <a:moveTo>
                    <a:pt x="0" y="0"/>
                  </a:moveTo>
                  <a:lnTo>
                    <a:pt x="2446117" y="0"/>
                  </a:lnTo>
                  <a:lnTo>
                    <a:pt x="2446117" y="647389"/>
                  </a:lnTo>
                  <a:lnTo>
                    <a:pt x="0" y="647389"/>
                  </a:lnTo>
                  <a:close/>
                </a:path>
              </a:pathLst>
            </a:custGeom>
            <a:solidFill>
              <a:srgbClr val="F6C4E2"/>
            </a:solidFill>
            <a:ln w="19050" cap="sq">
              <a:solidFill>
                <a:srgbClr val="000000"/>
              </a:solidFill>
              <a:prstDash val="solid"/>
              <a:miter/>
            </a:ln>
          </p:spPr>
        </p:sp>
        <p:sp>
          <p:nvSpPr>
            <p:cNvPr id="8" name="TextBox 8"/>
            <p:cNvSpPr txBox="1"/>
            <p:nvPr/>
          </p:nvSpPr>
          <p:spPr>
            <a:xfrm>
              <a:off x="0" y="-85725"/>
              <a:ext cx="2446117" cy="733114"/>
            </a:xfrm>
            <a:prstGeom prst="rect">
              <a:avLst/>
            </a:prstGeom>
          </p:spPr>
          <p:txBody>
            <a:bodyPr lIns="50800" tIns="50800" rIns="50800" bIns="50800" rtlCol="0" anchor="ctr"/>
            <a:lstStyle/>
            <a:p>
              <a:pPr algn="just">
                <a:lnSpc>
                  <a:spcPts val="4480"/>
                </a:lnSpc>
                <a:spcBef>
                  <a:spcPct val="0"/>
                </a:spcBef>
              </a:pPr>
              <a:endParaRPr/>
            </a:p>
          </p:txBody>
        </p:sp>
      </p:grpSp>
      <p:sp>
        <p:nvSpPr>
          <p:cNvPr id="9" name="TextBox 9"/>
          <p:cNvSpPr txBox="1"/>
          <p:nvPr/>
        </p:nvSpPr>
        <p:spPr>
          <a:xfrm>
            <a:off x="8162289" y="4905465"/>
            <a:ext cx="8836416" cy="2257425"/>
          </a:xfrm>
          <a:prstGeom prst="rect">
            <a:avLst/>
          </a:prstGeom>
        </p:spPr>
        <p:txBody>
          <a:bodyPr lIns="0" tIns="0" rIns="0" bIns="0" rtlCol="0" anchor="t">
            <a:spAutoFit/>
          </a:bodyPr>
          <a:lstStyle/>
          <a:p>
            <a:pPr algn="just">
              <a:lnSpc>
                <a:spcPts val="3599"/>
              </a:lnSpc>
              <a:spcBef>
                <a:spcPct val="0"/>
              </a:spcBef>
            </a:pPr>
            <a:r>
              <a:rPr lang="en-US" sz="2999" i="1">
                <a:solidFill>
                  <a:srgbClr val="000000"/>
                </a:solidFill>
                <a:latin typeface="Poppins Italics"/>
                <a:ea typeface="Poppins Italics"/>
                <a:cs typeface="Poppins Italics"/>
                <a:sym typeface="Poppins Italics"/>
              </a:rPr>
              <a:t>“Nem a mãe tem direito ao comparecimento no pré-natal, não sei do pai como seria isso pra comparecer a um pré-natal, deixar de trabalhar pra ir a um pré-natal com a mãe, acho que não sei” (P17)</a:t>
            </a:r>
          </a:p>
        </p:txBody>
      </p:sp>
      <p:sp>
        <p:nvSpPr>
          <p:cNvPr id="10" name="TextBox 10"/>
          <p:cNvSpPr txBox="1"/>
          <p:nvPr/>
        </p:nvSpPr>
        <p:spPr>
          <a:xfrm>
            <a:off x="-205562" y="-129438"/>
            <a:ext cx="9067102" cy="2525826"/>
          </a:xfrm>
          <a:prstGeom prst="rect">
            <a:avLst/>
          </a:prstGeom>
        </p:spPr>
        <p:txBody>
          <a:bodyPr lIns="0" tIns="0" rIns="0" bIns="0" rtlCol="0" anchor="t">
            <a:spAutoFit/>
          </a:bodyPr>
          <a:lstStyle/>
          <a:p>
            <a:pPr algn="just">
              <a:lnSpc>
                <a:spcPts val="17453"/>
              </a:lnSpc>
            </a:pPr>
            <a:r>
              <a:rPr lang="en-US" sz="17993" spc="-935">
                <a:solidFill>
                  <a:srgbClr val="F2788E">
                    <a:alpha val="49804"/>
                  </a:srgbClr>
                </a:solidFill>
                <a:latin typeface="The Seasons"/>
                <a:ea typeface="The Seasons"/>
                <a:cs typeface="The Seasons"/>
                <a:sym typeface="The Seasons"/>
              </a:rPr>
              <a:t>discussão</a:t>
            </a:r>
          </a:p>
        </p:txBody>
      </p:sp>
      <p:sp>
        <p:nvSpPr>
          <p:cNvPr id="11" name="TextBox 11"/>
          <p:cNvSpPr txBox="1"/>
          <p:nvPr/>
        </p:nvSpPr>
        <p:spPr>
          <a:xfrm>
            <a:off x="1028700" y="1850923"/>
            <a:ext cx="7036336" cy="1005205"/>
          </a:xfrm>
          <a:prstGeom prst="rect">
            <a:avLst/>
          </a:prstGeom>
        </p:spPr>
        <p:txBody>
          <a:bodyPr lIns="0" tIns="0" rIns="0" bIns="0" rtlCol="0" anchor="t">
            <a:spAutoFit/>
          </a:bodyPr>
          <a:lstStyle/>
          <a:p>
            <a:pPr algn="l">
              <a:lnSpc>
                <a:spcPts val="3920"/>
              </a:lnSpc>
            </a:pPr>
            <a:r>
              <a:rPr lang="en-US" sz="2800">
                <a:solidFill>
                  <a:srgbClr val="000000"/>
                </a:solidFill>
                <a:latin typeface="Poppins"/>
                <a:ea typeface="Poppins"/>
                <a:cs typeface="Poppins"/>
                <a:sym typeface="Poppins"/>
              </a:rPr>
              <a:t>Percepção relacionada às BARREIRAS para participação do pai no pré-natal</a:t>
            </a:r>
          </a:p>
        </p:txBody>
      </p:sp>
      <p:grpSp>
        <p:nvGrpSpPr>
          <p:cNvPr id="12" name="Group 12"/>
          <p:cNvGrpSpPr/>
          <p:nvPr/>
        </p:nvGrpSpPr>
        <p:grpSpPr>
          <a:xfrm>
            <a:off x="13871808" y="173971"/>
            <a:ext cx="4416192" cy="441619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b="-49812"/>
              </a:stretch>
            </a:blipFill>
          </p:spPr>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3494338"/>
            <a:ext cx="7407094" cy="485775"/>
          </a:xfrm>
          <a:prstGeom prst="rect">
            <a:avLst/>
          </a:prstGeom>
        </p:spPr>
        <p:txBody>
          <a:bodyPr lIns="0" tIns="0" rIns="0" bIns="0" rtlCol="0" anchor="t">
            <a:spAutoFit/>
          </a:bodyPr>
          <a:lstStyle/>
          <a:p>
            <a:pPr algn="l">
              <a:lnSpc>
                <a:spcPts val="3600"/>
              </a:lnSpc>
              <a:spcBef>
                <a:spcPct val="0"/>
              </a:spcBef>
            </a:pPr>
            <a:r>
              <a:rPr lang="en-US" sz="3000" b="1">
                <a:solidFill>
                  <a:srgbClr val="000000"/>
                </a:solidFill>
                <a:latin typeface="Poppins Semi-Bold"/>
                <a:ea typeface="Poppins Semi-Bold"/>
                <a:cs typeface="Poppins Semi-Bold"/>
                <a:sym typeface="Poppins Semi-Bold"/>
              </a:rPr>
              <a:t>Barreiras institucionais - 12 relatos</a:t>
            </a:r>
          </a:p>
        </p:txBody>
      </p:sp>
      <p:sp>
        <p:nvSpPr>
          <p:cNvPr id="3" name="TextBox 3"/>
          <p:cNvSpPr txBox="1"/>
          <p:nvPr/>
        </p:nvSpPr>
        <p:spPr>
          <a:xfrm>
            <a:off x="1028700" y="4504438"/>
            <a:ext cx="16230600" cy="4472305"/>
          </a:xfrm>
          <a:prstGeom prst="rect">
            <a:avLst/>
          </a:prstGeom>
        </p:spPr>
        <p:txBody>
          <a:bodyPr lIns="0" tIns="0" rIns="0" bIns="0" rtlCol="0" anchor="t">
            <a:spAutoFit/>
          </a:bodyPr>
          <a:lstStyle/>
          <a:p>
            <a:pPr algn="just">
              <a:lnSpc>
                <a:spcPts val="3920"/>
              </a:lnSpc>
              <a:spcBef>
                <a:spcPct val="0"/>
              </a:spcBef>
            </a:pPr>
            <a:r>
              <a:rPr lang="en-US" sz="2800">
                <a:solidFill>
                  <a:srgbClr val="000000"/>
                </a:solidFill>
                <a:latin typeface="Poppins"/>
                <a:ea typeface="Poppins"/>
                <a:cs typeface="Poppins"/>
                <a:sym typeface="Poppins"/>
              </a:rPr>
              <a:t>A </a:t>
            </a:r>
            <a:r>
              <a:rPr lang="en-US" sz="2800" b="1">
                <a:solidFill>
                  <a:srgbClr val="000000"/>
                </a:solidFill>
                <a:latin typeface="Poppins Semi-Bold"/>
                <a:ea typeface="Poppins Semi-Bold"/>
                <a:cs typeface="Poppins Semi-Bold"/>
                <a:sym typeface="Poppins Semi-Bold"/>
              </a:rPr>
              <a:t>PNAISH</a:t>
            </a:r>
            <a:r>
              <a:rPr lang="en-US" sz="2800">
                <a:solidFill>
                  <a:srgbClr val="000000"/>
                </a:solidFill>
                <a:latin typeface="Poppins"/>
                <a:ea typeface="Poppins"/>
                <a:cs typeface="Poppins"/>
                <a:sym typeface="Poppins"/>
              </a:rPr>
              <a:t> busca sensibilizar gestores, profissionais de saúde e a sociedade em geral sobre os benefícios da participação ativa dos homens no exercício da paternidade em todas as fases da gestação e no cuidado com o bebê, destacando como isso pode contribuir na saúde, bem-estar e fortalecimento de vínculos saudáveis entre crianças, homens e parceiras. Apesar disso o que encontramos nos relatos foi:</a:t>
            </a:r>
          </a:p>
          <a:p>
            <a:pPr algn="just">
              <a:lnSpc>
                <a:spcPts val="3920"/>
              </a:lnSpc>
              <a:spcBef>
                <a:spcPct val="0"/>
              </a:spcBef>
            </a:pPr>
            <a:endParaRPr lang="en-US" sz="2800">
              <a:solidFill>
                <a:srgbClr val="000000"/>
              </a:solidFill>
              <a:latin typeface="Poppins"/>
              <a:ea typeface="Poppins"/>
              <a:cs typeface="Poppins"/>
              <a:sym typeface="Poppins"/>
            </a:endParaRPr>
          </a:p>
          <a:p>
            <a:pPr marL="604521" lvl="1" indent="-302261" algn="just">
              <a:lnSpc>
                <a:spcPts val="3920"/>
              </a:lnSpc>
              <a:spcBef>
                <a:spcPct val="0"/>
              </a:spcBef>
              <a:buFont typeface="Arial"/>
              <a:buChar char="•"/>
            </a:pPr>
            <a:r>
              <a:rPr lang="en-US" sz="2800">
                <a:solidFill>
                  <a:srgbClr val="000000"/>
                </a:solidFill>
                <a:latin typeface="Poppins"/>
                <a:ea typeface="Poppins"/>
                <a:cs typeface="Poppins"/>
                <a:sym typeface="Poppins"/>
              </a:rPr>
              <a:t>Falta de espaço para o pai nas consultas;</a:t>
            </a:r>
          </a:p>
          <a:p>
            <a:pPr marL="604521" lvl="1" indent="-302261" algn="just">
              <a:lnSpc>
                <a:spcPts val="3920"/>
              </a:lnSpc>
              <a:spcBef>
                <a:spcPct val="0"/>
              </a:spcBef>
              <a:buFont typeface="Arial"/>
              <a:buChar char="•"/>
            </a:pPr>
            <a:r>
              <a:rPr lang="en-US" sz="2800">
                <a:solidFill>
                  <a:srgbClr val="000000"/>
                </a:solidFill>
                <a:latin typeface="Poppins"/>
                <a:ea typeface="Poppins"/>
                <a:cs typeface="Poppins"/>
                <a:sym typeface="Poppins"/>
              </a:rPr>
              <a:t>Faltas de incentivo para a participação do pai;</a:t>
            </a:r>
          </a:p>
          <a:p>
            <a:pPr marL="604521" lvl="1" indent="-302261" algn="just">
              <a:lnSpc>
                <a:spcPts val="3920"/>
              </a:lnSpc>
              <a:spcBef>
                <a:spcPct val="0"/>
              </a:spcBef>
              <a:buFont typeface="Arial"/>
              <a:buChar char="•"/>
            </a:pPr>
            <a:r>
              <a:rPr lang="en-US" sz="2800">
                <a:solidFill>
                  <a:srgbClr val="000000"/>
                </a:solidFill>
                <a:latin typeface="Poppins"/>
                <a:ea typeface="Poppins"/>
                <a:cs typeface="Poppins"/>
                <a:sym typeface="Poppins"/>
              </a:rPr>
              <a:t>Horários inflexíveis das instituições ;</a:t>
            </a:r>
          </a:p>
        </p:txBody>
      </p:sp>
      <p:sp>
        <p:nvSpPr>
          <p:cNvPr id="4" name="TextBox 4"/>
          <p:cNvSpPr txBox="1"/>
          <p:nvPr/>
        </p:nvSpPr>
        <p:spPr>
          <a:xfrm>
            <a:off x="-205562" y="-129438"/>
            <a:ext cx="9067102" cy="2525826"/>
          </a:xfrm>
          <a:prstGeom prst="rect">
            <a:avLst/>
          </a:prstGeom>
        </p:spPr>
        <p:txBody>
          <a:bodyPr lIns="0" tIns="0" rIns="0" bIns="0" rtlCol="0" anchor="t">
            <a:spAutoFit/>
          </a:bodyPr>
          <a:lstStyle/>
          <a:p>
            <a:pPr algn="just">
              <a:lnSpc>
                <a:spcPts val="17453"/>
              </a:lnSpc>
            </a:pPr>
            <a:r>
              <a:rPr lang="en-US" sz="17993" spc="-935">
                <a:solidFill>
                  <a:srgbClr val="F2788E">
                    <a:alpha val="49804"/>
                  </a:srgbClr>
                </a:solidFill>
                <a:latin typeface="The Seasons"/>
                <a:ea typeface="The Seasons"/>
                <a:cs typeface="The Seasons"/>
                <a:sym typeface="The Seasons"/>
              </a:rPr>
              <a:t>discussão</a:t>
            </a:r>
          </a:p>
        </p:txBody>
      </p:sp>
      <p:sp>
        <p:nvSpPr>
          <p:cNvPr id="5" name="TextBox 5"/>
          <p:cNvSpPr txBox="1"/>
          <p:nvPr/>
        </p:nvSpPr>
        <p:spPr>
          <a:xfrm>
            <a:off x="1028700" y="1850923"/>
            <a:ext cx="7036336" cy="1005205"/>
          </a:xfrm>
          <a:prstGeom prst="rect">
            <a:avLst/>
          </a:prstGeom>
        </p:spPr>
        <p:txBody>
          <a:bodyPr lIns="0" tIns="0" rIns="0" bIns="0" rtlCol="0" anchor="t">
            <a:spAutoFit/>
          </a:bodyPr>
          <a:lstStyle/>
          <a:p>
            <a:pPr algn="l">
              <a:lnSpc>
                <a:spcPts val="3920"/>
              </a:lnSpc>
            </a:pPr>
            <a:r>
              <a:rPr lang="en-US" sz="2800">
                <a:solidFill>
                  <a:srgbClr val="000000"/>
                </a:solidFill>
                <a:latin typeface="Poppins"/>
                <a:ea typeface="Poppins"/>
                <a:cs typeface="Poppins"/>
                <a:sym typeface="Poppins"/>
              </a:rPr>
              <a:t>Percepção relacionada às BARREIRAS para participação do pai no pré-natal</a:t>
            </a:r>
          </a:p>
        </p:txBody>
      </p:sp>
      <p:grpSp>
        <p:nvGrpSpPr>
          <p:cNvPr id="6" name="Group 6"/>
          <p:cNvGrpSpPr/>
          <p:nvPr/>
        </p:nvGrpSpPr>
        <p:grpSpPr>
          <a:xfrm>
            <a:off x="13871808" y="173971"/>
            <a:ext cx="4416192" cy="441619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b="-49812"/>
              </a:stretch>
            </a:blipFill>
          </p:spPr>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814675"/>
            <a:ext cx="7971583" cy="2083470"/>
            <a:chOff x="0" y="0"/>
            <a:chExt cx="10628777" cy="2777959"/>
          </a:xfrm>
        </p:grpSpPr>
        <p:grpSp>
          <p:nvGrpSpPr>
            <p:cNvPr id="3" name="Group 3"/>
            <p:cNvGrpSpPr/>
            <p:nvPr/>
          </p:nvGrpSpPr>
          <p:grpSpPr>
            <a:xfrm>
              <a:off x="0" y="0"/>
              <a:ext cx="10628777" cy="2777959"/>
              <a:chOff x="0" y="0"/>
              <a:chExt cx="2099511" cy="548733"/>
            </a:xfrm>
          </p:grpSpPr>
          <p:sp>
            <p:nvSpPr>
              <p:cNvPr id="4" name="Freeform 4"/>
              <p:cNvSpPr/>
              <p:nvPr/>
            </p:nvSpPr>
            <p:spPr>
              <a:xfrm>
                <a:off x="0" y="0"/>
                <a:ext cx="2099512" cy="548733"/>
              </a:xfrm>
              <a:custGeom>
                <a:avLst/>
                <a:gdLst/>
                <a:ahLst/>
                <a:cxnLst/>
                <a:rect l="l" t="t" r="r" b="b"/>
                <a:pathLst>
                  <a:path w="2099512" h="548733">
                    <a:moveTo>
                      <a:pt x="0" y="0"/>
                    </a:moveTo>
                    <a:lnTo>
                      <a:pt x="2099512" y="0"/>
                    </a:lnTo>
                    <a:lnTo>
                      <a:pt x="2099512" y="548733"/>
                    </a:lnTo>
                    <a:lnTo>
                      <a:pt x="0" y="548733"/>
                    </a:lnTo>
                    <a:close/>
                  </a:path>
                </a:pathLst>
              </a:custGeom>
              <a:solidFill>
                <a:srgbClr val="F6C4E2"/>
              </a:solidFill>
              <a:ln w="19050" cap="sq">
                <a:solidFill>
                  <a:srgbClr val="000000"/>
                </a:solidFill>
                <a:prstDash val="solid"/>
                <a:miter/>
              </a:ln>
            </p:spPr>
          </p:sp>
          <p:sp>
            <p:nvSpPr>
              <p:cNvPr id="5" name="TextBox 5"/>
              <p:cNvSpPr txBox="1"/>
              <p:nvPr/>
            </p:nvSpPr>
            <p:spPr>
              <a:xfrm>
                <a:off x="0" y="-85725"/>
                <a:ext cx="2099511" cy="634458"/>
              </a:xfrm>
              <a:prstGeom prst="rect">
                <a:avLst/>
              </a:prstGeom>
            </p:spPr>
            <p:txBody>
              <a:bodyPr lIns="50800" tIns="50800" rIns="50800" bIns="50800" rtlCol="0" anchor="ctr"/>
              <a:lstStyle/>
              <a:p>
                <a:pPr algn="just">
                  <a:lnSpc>
                    <a:spcPts val="4480"/>
                  </a:lnSpc>
                  <a:spcBef>
                    <a:spcPct val="0"/>
                  </a:spcBef>
                </a:pPr>
                <a:endParaRPr/>
              </a:p>
            </p:txBody>
          </p:sp>
        </p:grpSp>
        <p:sp>
          <p:nvSpPr>
            <p:cNvPr id="6" name="TextBox 6"/>
            <p:cNvSpPr txBox="1"/>
            <p:nvPr/>
          </p:nvSpPr>
          <p:spPr>
            <a:xfrm>
              <a:off x="108894" y="465770"/>
              <a:ext cx="10334894" cy="1809750"/>
            </a:xfrm>
            <a:prstGeom prst="rect">
              <a:avLst/>
            </a:prstGeom>
          </p:spPr>
          <p:txBody>
            <a:bodyPr lIns="0" tIns="0" rIns="0" bIns="0" rtlCol="0" anchor="t">
              <a:spAutoFit/>
            </a:bodyPr>
            <a:lstStyle/>
            <a:p>
              <a:pPr algn="just">
                <a:lnSpc>
                  <a:spcPts val="3599"/>
                </a:lnSpc>
                <a:spcBef>
                  <a:spcPct val="0"/>
                </a:spcBef>
              </a:pPr>
              <a:r>
                <a:rPr lang="en-US" sz="2999">
                  <a:solidFill>
                    <a:srgbClr val="000000"/>
                  </a:solidFill>
                  <a:latin typeface="Poppins"/>
                  <a:ea typeface="Poppins"/>
                  <a:cs typeface="Poppins"/>
                  <a:sym typeface="Poppins"/>
                </a:rPr>
                <a:t>“pra eles o pai lá ou não, era indiferente, não tinha nada voltado pra falar diretamente assim com o pai.” (P20)</a:t>
              </a:r>
            </a:p>
          </p:txBody>
        </p:sp>
      </p:grpSp>
      <p:grpSp>
        <p:nvGrpSpPr>
          <p:cNvPr id="7" name="Group 7"/>
          <p:cNvGrpSpPr/>
          <p:nvPr/>
        </p:nvGrpSpPr>
        <p:grpSpPr>
          <a:xfrm>
            <a:off x="9428705" y="4814675"/>
            <a:ext cx="7830595" cy="2083470"/>
            <a:chOff x="0" y="0"/>
            <a:chExt cx="10440793" cy="2777959"/>
          </a:xfrm>
        </p:grpSpPr>
        <p:grpSp>
          <p:nvGrpSpPr>
            <p:cNvPr id="8" name="Group 8"/>
            <p:cNvGrpSpPr/>
            <p:nvPr/>
          </p:nvGrpSpPr>
          <p:grpSpPr>
            <a:xfrm>
              <a:off x="0" y="0"/>
              <a:ext cx="10440793" cy="2777959"/>
              <a:chOff x="0" y="0"/>
              <a:chExt cx="2062379" cy="548733"/>
            </a:xfrm>
          </p:grpSpPr>
          <p:sp>
            <p:nvSpPr>
              <p:cNvPr id="9" name="Freeform 9"/>
              <p:cNvSpPr/>
              <p:nvPr/>
            </p:nvSpPr>
            <p:spPr>
              <a:xfrm>
                <a:off x="0" y="0"/>
                <a:ext cx="2062379" cy="548733"/>
              </a:xfrm>
              <a:custGeom>
                <a:avLst/>
                <a:gdLst/>
                <a:ahLst/>
                <a:cxnLst/>
                <a:rect l="l" t="t" r="r" b="b"/>
                <a:pathLst>
                  <a:path w="2062379" h="548733">
                    <a:moveTo>
                      <a:pt x="0" y="0"/>
                    </a:moveTo>
                    <a:lnTo>
                      <a:pt x="2062379" y="0"/>
                    </a:lnTo>
                    <a:lnTo>
                      <a:pt x="2062379" y="548733"/>
                    </a:lnTo>
                    <a:lnTo>
                      <a:pt x="0" y="548733"/>
                    </a:lnTo>
                    <a:close/>
                  </a:path>
                </a:pathLst>
              </a:custGeom>
              <a:solidFill>
                <a:srgbClr val="F6C4E2"/>
              </a:solidFill>
              <a:ln w="19050" cap="sq">
                <a:solidFill>
                  <a:srgbClr val="000000"/>
                </a:solidFill>
                <a:prstDash val="solid"/>
                <a:miter/>
              </a:ln>
            </p:spPr>
          </p:sp>
          <p:sp>
            <p:nvSpPr>
              <p:cNvPr id="10" name="TextBox 10"/>
              <p:cNvSpPr txBox="1"/>
              <p:nvPr/>
            </p:nvSpPr>
            <p:spPr>
              <a:xfrm>
                <a:off x="0" y="-85725"/>
                <a:ext cx="2062379" cy="634458"/>
              </a:xfrm>
              <a:prstGeom prst="rect">
                <a:avLst/>
              </a:prstGeom>
            </p:spPr>
            <p:txBody>
              <a:bodyPr lIns="50800" tIns="50800" rIns="50800" bIns="50800" rtlCol="0" anchor="ctr"/>
              <a:lstStyle/>
              <a:p>
                <a:pPr algn="just">
                  <a:lnSpc>
                    <a:spcPts val="4480"/>
                  </a:lnSpc>
                  <a:spcBef>
                    <a:spcPct val="0"/>
                  </a:spcBef>
                </a:pPr>
                <a:endParaRPr/>
              </a:p>
            </p:txBody>
          </p:sp>
        </p:grpSp>
        <p:sp>
          <p:nvSpPr>
            <p:cNvPr id="11" name="TextBox 11"/>
            <p:cNvSpPr txBox="1"/>
            <p:nvPr/>
          </p:nvSpPr>
          <p:spPr>
            <a:xfrm>
              <a:off x="311749" y="456245"/>
              <a:ext cx="9982940" cy="1933575"/>
            </a:xfrm>
            <a:prstGeom prst="rect">
              <a:avLst/>
            </a:prstGeom>
          </p:spPr>
          <p:txBody>
            <a:bodyPr lIns="0" tIns="0" rIns="0" bIns="0" rtlCol="0" anchor="t">
              <a:spAutoFit/>
            </a:bodyPr>
            <a:lstStyle/>
            <a:p>
              <a:pPr algn="just">
                <a:lnSpc>
                  <a:spcPts val="3803"/>
                </a:lnSpc>
                <a:spcBef>
                  <a:spcPct val="0"/>
                </a:spcBef>
              </a:pPr>
              <a:r>
                <a:rPr lang="en-US" sz="3169">
                  <a:solidFill>
                    <a:srgbClr val="000000"/>
                  </a:solidFill>
                  <a:latin typeface="Poppins"/>
                  <a:ea typeface="Poppins"/>
                  <a:cs typeface="Poppins"/>
                  <a:sym typeface="Poppins"/>
                </a:rPr>
                <a:t>“Não,  ninguém nunca me perguntou em nenhuma consulta sobre o pai…” (P13)</a:t>
              </a:r>
            </a:p>
          </p:txBody>
        </p:sp>
      </p:grpSp>
      <p:sp>
        <p:nvSpPr>
          <p:cNvPr id="12" name="TextBox 12"/>
          <p:cNvSpPr txBox="1"/>
          <p:nvPr/>
        </p:nvSpPr>
        <p:spPr>
          <a:xfrm>
            <a:off x="-205562" y="-129438"/>
            <a:ext cx="9067102" cy="2525826"/>
          </a:xfrm>
          <a:prstGeom prst="rect">
            <a:avLst/>
          </a:prstGeom>
        </p:spPr>
        <p:txBody>
          <a:bodyPr lIns="0" tIns="0" rIns="0" bIns="0" rtlCol="0" anchor="t">
            <a:spAutoFit/>
          </a:bodyPr>
          <a:lstStyle/>
          <a:p>
            <a:pPr algn="just">
              <a:lnSpc>
                <a:spcPts val="17453"/>
              </a:lnSpc>
            </a:pPr>
            <a:r>
              <a:rPr lang="en-US" sz="17993" spc="-935">
                <a:solidFill>
                  <a:srgbClr val="F2788E">
                    <a:alpha val="49804"/>
                  </a:srgbClr>
                </a:solidFill>
                <a:latin typeface="The Seasons"/>
                <a:ea typeface="The Seasons"/>
                <a:cs typeface="The Seasons"/>
                <a:sym typeface="The Seasons"/>
              </a:rPr>
              <a:t>discussão</a:t>
            </a:r>
          </a:p>
        </p:txBody>
      </p:sp>
      <p:sp>
        <p:nvSpPr>
          <p:cNvPr id="13" name="TextBox 13"/>
          <p:cNvSpPr txBox="1"/>
          <p:nvPr/>
        </p:nvSpPr>
        <p:spPr>
          <a:xfrm>
            <a:off x="1028700" y="1850923"/>
            <a:ext cx="7036336" cy="1005205"/>
          </a:xfrm>
          <a:prstGeom prst="rect">
            <a:avLst/>
          </a:prstGeom>
        </p:spPr>
        <p:txBody>
          <a:bodyPr lIns="0" tIns="0" rIns="0" bIns="0" rtlCol="0" anchor="t">
            <a:spAutoFit/>
          </a:bodyPr>
          <a:lstStyle/>
          <a:p>
            <a:pPr algn="l">
              <a:lnSpc>
                <a:spcPts val="3920"/>
              </a:lnSpc>
            </a:pPr>
            <a:r>
              <a:rPr lang="en-US" sz="2800">
                <a:solidFill>
                  <a:srgbClr val="000000"/>
                </a:solidFill>
                <a:latin typeface="Poppins"/>
                <a:ea typeface="Poppins"/>
                <a:cs typeface="Poppins"/>
                <a:sym typeface="Poppins"/>
              </a:rPr>
              <a:t>Percepção relacionada às BARREIRAS para participação do pai no pré-natal</a:t>
            </a:r>
          </a:p>
        </p:txBody>
      </p:sp>
      <p:grpSp>
        <p:nvGrpSpPr>
          <p:cNvPr id="14" name="Group 14"/>
          <p:cNvGrpSpPr/>
          <p:nvPr/>
        </p:nvGrpSpPr>
        <p:grpSpPr>
          <a:xfrm>
            <a:off x="13871808" y="173971"/>
            <a:ext cx="4416192" cy="4416192"/>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b="-49812"/>
              </a:stretch>
            </a:blipFill>
          </p:spPr>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34124" y="3994980"/>
            <a:ext cx="8633092" cy="1114425"/>
          </a:xfrm>
          <a:prstGeom prst="rect">
            <a:avLst/>
          </a:prstGeom>
        </p:spPr>
        <p:txBody>
          <a:bodyPr lIns="0" tIns="0" rIns="0" bIns="0" rtlCol="0" anchor="t">
            <a:spAutoFit/>
          </a:bodyPr>
          <a:lstStyle/>
          <a:p>
            <a:pPr marL="647698" lvl="1" indent="-323849" algn="just">
              <a:lnSpc>
                <a:spcPts val="4499"/>
              </a:lnSpc>
              <a:buFont typeface="Arial"/>
              <a:buChar char="•"/>
            </a:pPr>
            <a:r>
              <a:rPr lang="en-US" sz="2999" b="1">
                <a:solidFill>
                  <a:srgbClr val="000000"/>
                </a:solidFill>
                <a:latin typeface="Poppins Semi-Bold"/>
                <a:ea typeface="Poppins Semi-Bold"/>
                <a:cs typeface="Poppins Semi-Bold"/>
                <a:sym typeface="Poppins Semi-Bold"/>
              </a:rPr>
              <a:t>50% relataram que o pai compareceu a no máximo duas consultas de pré-natal;</a:t>
            </a:r>
          </a:p>
        </p:txBody>
      </p:sp>
      <p:sp>
        <p:nvSpPr>
          <p:cNvPr id="3" name="TextBox 3"/>
          <p:cNvSpPr txBox="1"/>
          <p:nvPr/>
        </p:nvSpPr>
        <p:spPr>
          <a:xfrm>
            <a:off x="1028700" y="5363464"/>
            <a:ext cx="8438516" cy="3894836"/>
          </a:xfrm>
          <a:prstGeom prst="rect">
            <a:avLst/>
          </a:prstGeom>
        </p:spPr>
        <p:txBody>
          <a:bodyPr lIns="0" tIns="0" rIns="0" bIns="0" rtlCol="0" anchor="t">
            <a:spAutoFit/>
          </a:bodyPr>
          <a:lstStyle/>
          <a:p>
            <a:pPr algn="just">
              <a:lnSpc>
                <a:spcPts val="3891"/>
              </a:lnSpc>
            </a:pPr>
            <a:r>
              <a:rPr lang="en-US" sz="2799">
                <a:solidFill>
                  <a:srgbClr val="000000"/>
                </a:solidFill>
                <a:latin typeface="Poppins"/>
                <a:ea typeface="Poppins"/>
                <a:cs typeface="Poppins"/>
                <a:sym typeface="Poppins"/>
              </a:rPr>
              <a:t>Apesar da baixa adesão às consultas de pré-natal, foi possível perceber na fala das entrevistadas que o </a:t>
            </a:r>
            <a:r>
              <a:rPr lang="en-US" sz="2799" b="1">
                <a:solidFill>
                  <a:srgbClr val="000000"/>
                </a:solidFill>
                <a:latin typeface="Poppins Semi-Bold"/>
                <a:ea typeface="Poppins Semi-Bold"/>
                <a:cs typeface="Poppins Semi-Bold"/>
                <a:sym typeface="Poppins Semi-Bold"/>
              </a:rPr>
              <a:t>pai foi ativo na gestação e preparativos para a chegada do bebê de outras formas,</a:t>
            </a:r>
            <a:r>
              <a:rPr lang="en-US" sz="2799">
                <a:solidFill>
                  <a:srgbClr val="000000"/>
                </a:solidFill>
                <a:latin typeface="Poppins"/>
                <a:ea typeface="Poppins"/>
                <a:cs typeface="Poppins"/>
                <a:sym typeface="Poppins"/>
              </a:rPr>
              <a:t> mostrando que a pouca frequência nas consultas não impediu que as puérperas se sentissem amparadas pelo pai nessa fase do ciclo gravídico-puerperal.</a:t>
            </a:r>
          </a:p>
        </p:txBody>
      </p:sp>
      <p:grpSp>
        <p:nvGrpSpPr>
          <p:cNvPr id="4" name="Group 4"/>
          <p:cNvGrpSpPr/>
          <p:nvPr/>
        </p:nvGrpSpPr>
        <p:grpSpPr>
          <a:xfrm>
            <a:off x="10464750" y="1759864"/>
            <a:ext cx="6997785" cy="7498436"/>
            <a:chOff x="0" y="0"/>
            <a:chExt cx="9330380" cy="9997915"/>
          </a:xfrm>
        </p:grpSpPr>
        <p:pic>
          <p:nvPicPr>
            <p:cNvPr id="5" name="Picture 5"/>
            <p:cNvPicPr>
              <a:picLocks noChangeAspect="1"/>
            </p:cNvPicPr>
            <p:nvPr/>
          </p:nvPicPr>
          <p:blipFill>
            <a:blip r:embed="rId2"/>
            <a:stretch>
              <a:fillRect/>
            </a:stretch>
          </p:blipFill>
          <p:spPr>
            <a:xfrm>
              <a:off x="-859791" y="-959151"/>
              <a:ext cx="11149323" cy="11509818"/>
            </a:xfrm>
            <a:prstGeom prst="rect">
              <a:avLst/>
            </a:prstGeom>
          </p:spPr>
        </p:pic>
        <p:sp>
          <p:nvSpPr>
            <p:cNvPr id="6" name="TextBox 6"/>
            <p:cNvSpPr txBox="1"/>
            <p:nvPr/>
          </p:nvSpPr>
          <p:spPr>
            <a:xfrm>
              <a:off x="0" y="9562940"/>
              <a:ext cx="3327306" cy="434975"/>
            </a:xfrm>
            <a:prstGeom prst="rect">
              <a:avLst/>
            </a:prstGeom>
          </p:spPr>
          <p:txBody>
            <a:bodyPr lIns="0" tIns="0" rIns="0" bIns="0" rtlCol="0" anchor="t">
              <a:spAutoFit/>
            </a:bodyPr>
            <a:lstStyle/>
            <a:p>
              <a:pPr algn="ctr">
                <a:lnSpc>
                  <a:spcPts val="2400"/>
                </a:lnSpc>
                <a:spcBef>
                  <a:spcPct val="0"/>
                </a:spcBef>
              </a:pPr>
              <a:r>
                <a:rPr lang="en-US" sz="2000">
                  <a:solidFill>
                    <a:srgbClr val="000000"/>
                  </a:solidFill>
                  <a:latin typeface="Poppins"/>
                  <a:ea typeface="Poppins"/>
                  <a:cs typeface="Poppins"/>
                  <a:sym typeface="Poppins"/>
                </a:rPr>
                <a:t>nenhuma consulta</a:t>
              </a:r>
            </a:p>
          </p:txBody>
        </p:sp>
        <p:sp>
          <p:nvSpPr>
            <p:cNvPr id="7" name="TextBox 7"/>
            <p:cNvSpPr txBox="1"/>
            <p:nvPr/>
          </p:nvSpPr>
          <p:spPr>
            <a:xfrm>
              <a:off x="3335634" y="9562940"/>
              <a:ext cx="2744504" cy="434975"/>
            </a:xfrm>
            <a:prstGeom prst="rect">
              <a:avLst/>
            </a:prstGeom>
          </p:spPr>
          <p:txBody>
            <a:bodyPr lIns="0" tIns="0" rIns="0" bIns="0" rtlCol="0" anchor="t">
              <a:spAutoFit/>
            </a:bodyPr>
            <a:lstStyle/>
            <a:p>
              <a:pPr algn="ctr">
                <a:lnSpc>
                  <a:spcPts val="2400"/>
                </a:lnSpc>
                <a:spcBef>
                  <a:spcPct val="0"/>
                </a:spcBef>
              </a:pPr>
              <a:r>
                <a:rPr lang="en-US" sz="2000">
                  <a:solidFill>
                    <a:srgbClr val="000000"/>
                  </a:solidFill>
                  <a:latin typeface="Poppins"/>
                  <a:ea typeface="Poppins"/>
                  <a:cs typeface="Poppins"/>
                  <a:sym typeface="Poppins"/>
                </a:rPr>
                <a:t>uma consulta</a:t>
              </a:r>
            </a:p>
          </p:txBody>
        </p:sp>
        <p:sp>
          <p:nvSpPr>
            <p:cNvPr id="8" name="TextBox 8"/>
            <p:cNvSpPr txBox="1"/>
            <p:nvPr/>
          </p:nvSpPr>
          <p:spPr>
            <a:xfrm>
              <a:off x="6245501" y="9562940"/>
              <a:ext cx="2744504" cy="434975"/>
            </a:xfrm>
            <a:prstGeom prst="rect">
              <a:avLst/>
            </a:prstGeom>
          </p:spPr>
          <p:txBody>
            <a:bodyPr lIns="0" tIns="0" rIns="0" bIns="0" rtlCol="0" anchor="t">
              <a:spAutoFit/>
            </a:bodyPr>
            <a:lstStyle/>
            <a:p>
              <a:pPr algn="ctr">
                <a:lnSpc>
                  <a:spcPts val="2400"/>
                </a:lnSpc>
                <a:spcBef>
                  <a:spcPct val="0"/>
                </a:spcBef>
              </a:pPr>
              <a:r>
                <a:rPr lang="en-US" sz="2000">
                  <a:solidFill>
                    <a:srgbClr val="000000"/>
                  </a:solidFill>
                  <a:latin typeface="Poppins"/>
                  <a:ea typeface="Poppins"/>
                  <a:cs typeface="Poppins"/>
                  <a:sym typeface="Poppins"/>
                </a:rPr>
                <a:t>duas consultas</a:t>
              </a:r>
            </a:p>
          </p:txBody>
        </p:sp>
      </p:grpSp>
      <p:sp>
        <p:nvSpPr>
          <p:cNvPr id="9" name="TextBox 9"/>
          <p:cNvSpPr txBox="1"/>
          <p:nvPr/>
        </p:nvSpPr>
        <p:spPr>
          <a:xfrm>
            <a:off x="1028700" y="1850923"/>
            <a:ext cx="8671421" cy="1005205"/>
          </a:xfrm>
          <a:prstGeom prst="rect">
            <a:avLst/>
          </a:prstGeom>
        </p:spPr>
        <p:txBody>
          <a:bodyPr lIns="0" tIns="0" rIns="0" bIns="0" rtlCol="0" anchor="t">
            <a:spAutoFit/>
          </a:bodyPr>
          <a:lstStyle/>
          <a:p>
            <a:pPr algn="l">
              <a:lnSpc>
                <a:spcPts val="3920"/>
              </a:lnSpc>
            </a:pPr>
            <a:r>
              <a:rPr lang="en-US" sz="2800">
                <a:solidFill>
                  <a:srgbClr val="000000"/>
                </a:solidFill>
                <a:latin typeface="Poppins"/>
                <a:ea typeface="Poppins"/>
                <a:cs typeface="Poppins"/>
                <a:sym typeface="Poppins"/>
              </a:rPr>
              <a:t>Percepção da participação do pai como suporte em diferentes contextos da gestação</a:t>
            </a:r>
          </a:p>
        </p:txBody>
      </p:sp>
      <p:sp>
        <p:nvSpPr>
          <p:cNvPr id="10" name="TextBox 10"/>
          <p:cNvSpPr txBox="1"/>
          <p:nvPr/>
        </p:nvSpPr>
        <p:spPr>
          <a:xfrm>
            <a:off x="-205562" y="-129438"/>
            <a:ext cx="9067102" cy="2525826"/>
          </a:xfrm>
          <a:prstGeom prst="rect">
            <a:avLst/>
          </a:prstGeom>
        </p:spPr>
        <p:txBody>
          <a:bodyPr lIns="0" tIns="0" rIns="0" bIns="0" rtlCol="0" anchor="t">
            <a:spAutoFit/>
          </a:bodyPr>
          <a:lstStyle/>
          <a:p>
            <a:pPr algn="just">
              <a:lnSpc>
                <a:spcPts val="17453"/>
              </a:lnSpc>
            </a:pPr>
            <a:r>
              <a:rPr lang="en-US" sz="17993" spc="-935">
                <a:solidFill>
                  <a:srgbClr val="F2788E">
                    <a:alpha val="49804"/>
                  </a:srgbClr>
                </a:solidFill>
                <a:latin typeface="The Seasons"/>
                <a:ea typeface="The Seasons"/>
                <a:cs typeface="The Seasons"/>
                <a:sym typeface="The Seasons"/>
              </a:rPr>
              <a:t>discussão</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3994980"/>
            <a:ext cx="8671421" cy="4852670"/>
          </a:xfrm>
          <a:prstGeom prst="rect">
            <a:avLst/>
          </a:prstGeom>
        </p:spPr>
        <p:txBody>
          <a:bodyPr lIns="0" tIns="0" rIns="0" bIns="0" rtlCol="0" anchor="t">
            <a:spAutoFit/>
          </a:bodyPr>
          <a:lstStyle/>
          <a:p>
            <a:pPr algn="just">
              <a:lnSpc>
                <a:spcPts val="4439"/>
              </a:lnSpc>
            </a:pPr>
            <a:r>
              <a:rPr lang="en-US" sz="2999">
                <a:solidFill>
                  <a:srgbClr val="000000"/>
                </a:solidFill>
                <a:latin typeface="Poppins"/>
                <a:ea typeface="Poppins"/>
                <a:cs typeface="Poppins"/>
                <a:sym typeface="Poppins"/>
              </a:rPr>
              <a:t>Na visão das entrevistadas, a participação ocorreu:</a:t>
            </a:r>
          </a:p>
          <a:p>
            <a:pPr algn="just">
              <a:lnSpc>
                <a:spcPts val="2399"/>
              </a:lnSpc>
            </a:pPr>
            <a:endParaRPr lang="en-US" sz="2999">
              <a:solidFill>
                <a:srgbClr val="000000"/>
              </a:solidFill>
              <a:latin typeface="Poppins"/>
              <a:ea typeface="Poppins"/>
              <a:cs typeface="Poppins"/>
              <a:sym typeface="Poppins"/>
            </a:endParaRPr>
          </a:p>
          <a:p>
            <a:pPr marL="604519" lvl="1" indent="-302260" algn="just">
              <a:lnSpc>
                <a:spcPts val="5599"/>
              </a:lnSpc>
              <a:buFont typeface="Arial"/>
              <a:buChar char="•"/>
            </a:pPr>
            <a:r>
              <a:rPr lang="en-US" sz="2799">
                <a:solidFill>
                  <a:srgbClr val="000000"/>
                </a:solidFill>
                <a:latin typeface="Poppins"/>
                <a:ea typeface="Poppins"/>
                <a:cs typeface="Poppins"/>
                <a:sym typeface="Poppins"/>
              </a:rPr>
              <a:t>Engajamento nos </a:t>
            </a:r>
            <a:r>
              <a:rPr lang="en-US" sz="2799" b="1">
                <a:solidFill>
                  <a:srgbClr val="000000"/>
                </a:solidFill>
                <a:latin typeface="Poppins Semi-Bold"/>
                <a:ea typeface="Poppins Semi-Bold"/>
                <a:cs typeface="Poppins Semi-Bold"/>
                <a:sym typeface="Poppins Semi-Bold"/>
              </a:rPr>
              <a:t>preparativos</a:t>
            </a:r>
            <a:r>
              <a:rPr lang="en-US" sz="2799">
                <a:solidFill>
                  <a:srgbClr val="000000"/>
                </a:solidFill>
                <a:latin typeface="Poppins"/>
                <a:ea typeface="Poppins"/>
                <a:cs typeface="Poppins"/>
                <a:sym typeface="Poppins"/>
              </a:rPr>
              <a:t> para o bebê; </a:t>
            </a:r>
          </a:p>
          <a:p>
            <a:pPr marL="604519" lvl="1" indent="-302260" algn="just">
              <a:lnSpc>
                <a:spcPts val="5599"/>
              </a:lnSpc>
              <a:buFont typeface="Arial"/>
              <a:buChar char="•"/>
            </a:pPr>
            <a:r>
              <a:rPr lang="en-US" sz="2799">
                <a:solidFill>
                  <a:srgbClr val="000000"/>
                </a:solidFill>
                <a:latin typeface="Poppins"/>
                <a:ea typeface="Poppins"/>
                <a:cs typeface="Poppins"/>
                <a:sym typeface="Poppins"/>
              </a:rPr>
              <a:t>Cuidados com os </a:t>
            </a:r>
            <a:r>
              <a:rPr lang="en-US" sz="2799" b="1">
                <a:solidFill>
                  <a:srgbClr val="000000"/>
                </a:solidFill>
                <a:latin typeface="Poppins Semi-Bold"/>
                <a:ea typeface="Poppins Semi-Bold"/>
                <a:cs typeface="Poppins Semi-Bold"/>
                <a:sym typeface="Poppins Semi-Bold"/>
              </a:rPr>
              <a:t>outros filhos</a:t>
            </a:r>
            <a:r>
              <a:rPr lang="en-US" sz="2799">
                <a:solidFill>
                  <a:srgbClr val="000000"/>
                </a:solidFill>
                <a:latin typeface="Poppins"/>
                <a:ea typeface="Poppins"/>
                <a:cs typeface="Poppins"/>
                <a:sym typeface="Poppins"/>
              </a:rPr>
              <a:t> do casal; </a:t>
            </a:r>
          </a:p>
          <a:p>
            <a:pPr marL="604519" lvl="1" indent="-302260" algn="just">
              <a:lnSpc>
                <a:spcPts val="5599"/>
              </a:lnSpc>
              <a:buFont typeface="Arial"/>
              <a:buChar char="•"/>
            </a:pPr>
            <a:r>
              <a:rPr lang="en-US" sz="2799" b="1">
                <a:solidFill>
                  <a:srgbClr val="000000"/>
                </a:solidFill>
                <a:latin typeface="Poppins Semi-Bold"/>
                <a:ea typeface="Poppins Semi-Bold"/>
                <a:cs typeface="Poppins Semi-Bold"/>
                <a:sym typeface="Poppins Semi-Bold"/>
              </a:rPr>
              <a:t>Acompanhamento</a:t>
            </a:r>
            <a:r>
              <a:rPr lang="en-US" sz="2799">
                <a:solidFill>
                  <a:srgbClr val="000000"/>
                </a:solidFill>
                <a:latin typeface="Poppins"/>
                <a:ea typeface="Poppins"/>
                <a:cs typeface="Poppins"/>
                <a:sym typeface="Poppins"/>
              </a:rPr>
              <a:t> no hospital e exames;</a:t>
            </a:r>
          </a:p>
          <a:p>
            <a:pPr marL="604519" lvl="1" indent="-302260" algn="just">
              <a:lnSpc>
                <a:spcPts val="5599"/>
              </a:lnSpc>
              <a:buFont typeface="Arial"/>
              <a:buChar char="•"/>
            </a:pPr>
            <a:r>
              <a:rPr lang="en-US" sz="2799" b="1">
                <a:solidFill>
                  <a:srgbClr val="000000"/>
                </a:solidFill>
                <a:latin typeface="Poppins Semi-Bold"/>
                <a:ea typeface="Poppins Semi-Bold"/>
                <a:cs typeface="Poppins Semi-Bold"/>
                <a:sym typeface="Poppins Semi-Bold"/>
              </a:rPr>
              <a:t>Cuidados</a:t>
            </a:r>
            <a:r>
              <a:rPr lang="en-US" sz="2799">
                <a:solidFill>
                  <a:srgbClr val="000000"/>
                </a:solidFill>
                <a:latin typeface="Poppins"/>
                <a:ea typeface="Poppins"/>
                <a:cs typeface="Poppins"/>
                <a:sym typeface="Poppins"/>
              </a:rPr>
              <a:t> com a casa e com a mãe;</a:t>
            </a:r>
          </a:p>
          <a:p>
            <a:pPr marL="604519" lvl="1" indent="-302260" algn="just">
              <a:lnSpc>
                <a:spcPts val="5599"/>
              </a:lnSpc>
              <a:buFont typeface="Arial"/>
              <a:buChar char="•"/>
            </a:pPr>
            <a:r>
              <a:rPr lang="en-US" sz="2799" b="1">
                <a:solidFill>
                  <a:srgbClr val="000000"/>
                </a:solidFill>
                <a:latin typeface="Poppins Semi-Bold"/>
                <a:ea typeface="Poppins Semi-Bold"/>
                <a:cs typeface="Poppins Semi-Bold"/>
                <a:sym typeface="Poppins Semi-Bold"/>
              </a:rPr>
              <a:t>Maior adesão</a:t>
            </a:r>
            <a:r>
              <a:rPr lang="en-US" sz="2799">
                <a:solidFill>
                  <a:srgbClr val="000000"/>
                </a:solidFill>
                <a:latin typeface="Poppins"/>
                <a:ea typeface="Poppins"/>
                <a:cs typeface="Poppins"/>
                <a:sym typeface="Poppins"/>
              </a:rPr>
              <a:t> ao pré-natal pela gestante.</a:t>
            </a:r>
          </a:p>
        </p:txBody>
      </p:sp>
      <p:grpSp>
        <p:nvGrpSpPr>
          <p:cNvPr id="3" name="Group 3"/>
          <p:cNvGrpSpPr/>
          <p:nvPr/>
        </p:nvGrpSpPr>
        <p:grpSpPr>
          <a:xfrm>
            <a:off x="9894697" y="5078346"/>
            <a:ext cx="7364603" cy="3299199"/>
            <a:chOff x="0" y="0"/>
            <a:chExt cx="9819471" cy="4398932"/>
          </a:xfrm>
        </p:grpSpPr>
        <p:grpSp>
          <p:nvGrpSpPr>
            <p:cNvPr id="4" name="Group 4"/>
            <p:cNvGrpSpPr/>
            <p:nvPr/>
          </p:nvGrpSpPr>
          <p:grpSpPr>
            <a:xfrm>
              <a:off x="0" y="0"/>
              <a:ext cx="9819471" cy="4398932"/>
              <a:chOff x="0" y="0"/>
              <a:chExt cx="95518055" cy="42790231"/>
            </a:xfrm>
          </p:grpSpPr>
          <p:sp>
            <p:nvSpPr>
              <p:cNvPr id="5" name="Freeform 5"/>
              <p:cNvSpPr/>
              <p:nvPr/>
            </p:nvSpPr>
            <p:spPr>
              <a:xfrm>
                <a:off x="72390" y="72390"/>
                <a:ext cx="95373276" cy="42645452"/>
              </a:xfrm>
              <a:custGeom>
                <a:avLst/>
                <a:gdLst/>
                <a:ahLst/>
                <a:cxnLst/>
                <a:rect l="l" t="t" r="r" b="b"/>
                <a:pathLst>
                  <a:path w="95373276" h="42645452">
                    <a:moveTo>
                      <a:pt x="0" y="0"/>
                    </a:moveTo>
                    <a:lnTo>
                      <a:pt x="95373276" y="0"/>
                    </a:lnTo>
                    <a:lnTo>
                      <a:pt x="95373276" y="42645452"/>
                    </a:lnTo>
                    <a:lnTo>
                      <a:pt x="0" y="42645452"/>
                    </a:lnTo>
                    <a:lnTo>
                      <a:pt x="0" y="0"/>
                    </a:lnTo>
                    <a:close/>
                  </a:path>
                </a:pathLst>
              </a:custGeom>
              <a:solidFill>
                <a:srgbClr val="ED89C6">
                  <a:alpha val="49804"/>
                </a:srgbClr>
              </a:solidFill>
            </p:spPr>
          </p:sp>
          <p:sp>
            <p:nvSpPr>
              <p:cNvPr id="6" name="Freeform 6"/>
              <p:cNvSpPr/>
              <p:nvPr/>
            </p:nvSpPr>
            <p:spPr>
              <a:xfrm>
                <a:off x="0" y="0"/>
                <a:ext cx="95518052" cy="42790232"/>
              </a:xfrm>
              <a:custGeom>
                <a:avLst/>
                <a:gdLst/>
                <a:ahLst/>
                <a:cxnLst/>
                <a:rect l="l" t="t" r="r" b="b"/>
                <a:pathLst>
                  <a:path w="95518052" h="42790232">
                    <a:moveTo>
                      <a:pt x="95373273" y="42645453"/>
                    </a:moveTo>
                    <a:lnTo>
                      <a:pt x="95518052" y="42645453"/>
                    </a:lnTo>
                    <a:lnTo>
                      <a:pt x="95518052" y="42790232"/>
                    </a:lnTo>
                    <a:lnTo>
                      <a:pt x="95373273" y="42790232"/>
                    </a:lnTo>
                    <a:lnTo>
                      <a:pt x="95373273" y="42645453"/>
                    </a:lnTo>
                    <a:close/>
                    <a:moveTo>
                      <a:pt x="0" y="144780"/>
                    </a:moveTo>
                    <a:lnTo>
                      <a:pt x="144780" y="144780"/>
                    </a:lnTo>
                    <a:lnTo>
                      <a:pt x="144780" y="42645453"/>
                    </a:lnTo>
                    <a:lnTo>
                      <a:pt x="0" y="42645453"/>
                    </a:lnTo>
                    <a:lnTo>
                      <a:pt x="0" y="144780"/>
                    </a:lnTo>
                    <a:close/>
                    <a:moveTo>
                      <a:pt x="0" y="42645453"/>
                    </a:moveTo>
                    <a:lnTo>
                      <a:pt x="144780" y="42645453"/>
                    </a:lnTo>
                    <a:lnTo>
                      <a:pt x="144780" y="42790232"/>
                    </a:lnTo>
                    <a:lnTo>
                      <a:pt x="0" y="42790232"/>
                    </a:lnTo>
                    <a:lnTo>
                      <a:pt x="0" y="42645453"/>
                    </a:lnTo>
                    <a:close/>
                    <a:moveTo>
                      <a:pt x="95373273" y="144780"/>
                    </a:moveTo>
                    <a:lnTo>
                      <a:pt x="95518052" y="144780"/>
                    </a:lnTo>
                    <a:lnTo>
                      <a:pt x="95518052" y="42645453"/>
                    </a:lnTo>
                    <a:lnTo>
                      <a:pt x="95373273" y="42645453"/>
                    </a:lnTo>
                    <a:lnTo>
                      <a:pt x="95373273" y="144780"/>
                    </a:lnTo>
                    <a:close/>
                    <a:moveTo>
                      <a:pt x="144780" y="42645453"/>
                    </a:moveTo>
                    <a:lnTo>
                      <a:pt x="95373273" y="42645453"/>
                    </a:lnTo>
                    <a:lnTo>
                      <a:pt x="95373273" y="42790232"/>
                    </a:lnTo>
                    <a:lnTo>
                      <a:pt x="144780" y="42790232"/>
                    </a:lnTo>
                    <a:lnTo>
                      <a:pt x="144780" y="42645453"/>
                    </a:lnTo>
                    <a:close/>
                    <a:moveTo>
                      <a:pt x="95373273" y="0"/>
                    </a:moveTo>
                    <a:lnTo>
                      <a:pt x="95518052" y="0"/>
                    </a:lnTo>
                    <a:lnTo>
                      <a:pt x="95518052" y="144780"/>
                    </a:lnTo>
                    <a:lnTo>
                      <a:pt x="95373273" y="144780"/>
                    </a:lnTo>
                    <a:lnTo>
                      <a:pt x="95373273" y="0"/>
                    </a:lnTo>
                    <a:close/>
                    <a:moveTo>
                      <a:pt x="0" y="0"/>
                    </a:moveTo>
                    <a:lnTo>
                      <a:pt x="144780" y="0"/>
                    </a:lnTo>
                    <a:lnTo>
                      <a:pt x="144780" y="144780"/>
                    </a:lnTo>
                    <a:lnTo>
                      <a:pt x="0" y="144780"/>
                    </a:lnTo>
                    <a:lnTo>
                      <a:pt x="0" y="0"/>
                    </a:lnTo>
                    <a:close/>
                    <a:moveTo>
                      <a:pt x="144780" y="0"/>
                    </a:moveTo>
                    <a:lnTo>
                      <a:pt x="95373273" y="0"/>
                    </a:lnTo>
                    <a:lnTo>
                      <a:pt x="95373273" y="144780"/>
                    </a:lnTo>
                    <a:lnTo>
                      <a:pt x="144780" y="144780"/>
                    </a:lnTo>
                    <a:lnTo>
                      <a:pt x="144780" y="0"/>
                    </a:lnTo>
                    <a:close/>
                  </a:path>
                </a:pathLst>
              </a:custGeom>
              <a:solidFill>
                <a:srgbClr val="000000">
                  <a:alpha val="49804"/>
                </a:srgbClr>
              </a:solidFill>
            </p:spPr>
          </p:sp>
        </p:grpSp>
        <p:sp>
          <p:nvSpPr>
            <p:cNvPr id="7" name="TextBox 7"/>
            <p:cNvSpPr txBox="1"/>
            <p:nvPr/>
          </p:nvSpPr>
          <p:spPr>
            <a:xfrm>
              <a:off x="199783" y="179954"/>
              <a:ext cx="9419904" cy="3953298"/>
            </a:xfrm>
            <a:prstGeom prst="rect">
              <a:avLst/>
            </a:prstGeom>
          </p:spPr>
          <p:txBody>
            <a:bodyPr lIns="0" tIns="0" rIns="0" bIns="0" rtlCol="0" anchor="t">
              <a:spAutoFit/>
            </a:bodyPr>
            <a:lstStyle/>
            <a:p>
              <a:pPr algn="just">
                <a:lnSpc>
                  <a:spcPts val="3919"/>
                </a:lnSpc>
              </a:pPr>
              <a:r>
                <a:rPr lang="en-US" sz="2799" i="1">
                  <a:solidFill>
                    <a:srgbClr val="000000"/>
                  </a:solidFill>
                  <a:latin typeface="Poppins Light Italics"/>
                  <a:ea typeface="Poppins Light Italics"/>
                  <a:cs typeface="Poppins Light Italics"/>
                  <a:sym typeface="Poppins Light Italics"/>
                </a:rPr>
                <a:t>“Então, ele cuidava da casa, cuidava do A. (outro filho do casal) e me ajudava na minha alimentação. Eu tinha as coisas ali, eu já chegava, não precisava ficar: o que eu vou comer, o que eu vou não sei o quê.” (P17)</a:t>
              </a:r>
            </a:p>
          </p:txBody>
        </p:sp>
      </p:grpSp>
      <p:grpSp>
        <p:nvGrpSpPr>
          <p:cNvPr id="8" name="Group 8"/>
          <p:cNvGrpSpPr/>
          <p:nvPr/>
        </p:nvGrpSpPr>
        <p:grpSpPr>
          <a:xfrm>
            <a:off x="9894697" y="2099955"/>
            <a:ext cx="7364603" cy="2733405"/>
            <a:chOff x="0" y="0"/>
            <a:chExt cx="9819471" cy="3644540"/>
          </a:xfrm>
        </p:grpSpPr>
        <p:grpSp>
          <p:nvGrpSpPr>
            <p:cNvPr id="9" name="Group 9"/>
            <p:cNvGrpSpPr/>
            <p:nvPr/>
          </p:nvGrpSpPr>
          <p:grpSpPr>
            <a:xfrm>
              <a:off x="0" y="0"/>
              <a:ext cx="9819471" cy="3644540"/>
              <a:chOff x="0" y="0"/>
              <a:chExt cx="95518055" cy="35451952"/>
            </a:xfrm>
          </p:grpSpPr>
          <p:sp>
            <p:nvSpPr>
              <p:cNvPr id="10" name="Freeform 10"/>
              <p:cNvSpPr/>
              <p:nvPr/>
            </p:nvSpPr>
            <p:spPr>
              <a:xfrm>
                <a:off x="72390" y="72390"/>
                <a:ext cx="95373276" cy="35307171"/>
              </a:xfrm>
              <a:custGeom>
                <a:avLst/>
                <a:gdLst/>
                <a:ahLst/>
                <a:cxnLst/>
                <a:rect l="l" t="t" r="r" b="b"/>
                <a:pathLst>
                  <a:path w="95373276" h="35307171">
                    <a:moveTo>
                      <a:pt x="0" y="0"/>
                    </a:moveTo>
                    <a:lnTo>
                      <a:pt x="95373276" y="0"/>
                    </a:lnTo>
                    <a:lnTo>
                      <a:pt x="95373276" y="35307171"/>
                    </a:lnTo>
                    <a:lnTo>
                      <a:pt x="0" y="35307171"/>
                    </a:lnTo>
                    <a:lnTo>
                      <a:pt x="0" y="0"/>
                    </a:lnTo>
                    <a:close/>
                  </a:path>
                </a:pathLst>
              </a:custGeom>
              <a:solidFill>
                <a:srgbClr val="ED89C6">
                  <a:alpha val="49804"/>
                </a:srgbClr>
              </a:solidFill>
            </p:spPr>
          </p:sp>
          <p:sp>
            <p:nvSpPr>
              <p:cNvPr id="11" name="Freeform 11"/>
              <p:cNvSpPr/>
              <p:nvPr/>
            </p:nvSpPr>
            <p:spPr>
              <a:xfrm>
                <a:off x="0" y="0"/>
                <a:ext cx="95518052" cy="35451951"/>
              </a:xfrm>
              <a:custGeom>
                <a:avLst/>
                <a:gdLst/>
                <a:ahLst/>
                <a:cxnLst/>
                <a:rect l="l" t="t" r="r" b="b"/>
                <a:pathLst>
                  <a:path w="95518052" h="35451951">
                    <a:moveTo>
                      <a:pt x="95373273" y="35307172"/>
                    </a:moveTo>
                    <a:lnTo>
                      <a:pt x="95518052" y="35307172"/>
                    </a:lnTo>
                    <a:lnTo>
                      <a:pt x="95518052" y="35451951"/>
                    </a:lnTo>
                    <a:lnTo>
                      <a:pt x="95373273" y="35451951"/>
                    </a:lnTo>
                    <a:lnTo>
                      <a:pt x="95373273" y="35307172"/>
                    </a:lnTo>
                    <a:close/>
                    <a:moveTo>
                      <a:pt x="0" y="144780"/>
                    </a:moveTo>
                    <a:lnTo>
                      <a:pt x="144780" y="144780"/>
                    </a:lnTo>
                    <a:lnTo>
                      <a:pt x="144780" y="35307172"/>
                    </a:lnTo>
                    <a:lnTo>
                      <a:pt x="0" y="35307172"/>
                    </a:lnTo>
                    <a:lnTo>
                      <a:pt x="0" y="144780"/>
                    </a:lnTo>
                    <a:close/>
                    <a:moveTo>
                      <a:pt x="0" y="35307172"/>
                    </a:moveTo>
                    <a:lnTo>
                      <a:pt x="144780" y="35307172"/>
                    </a:lnTo>
                    <a:lnTo>
                      <a:pt x="144780" y="35451951"/>
                    </a:lnTo>
                    <a:lnTo>
                      <a:pt x="0" y="35451951"/>
                    </a:lnTo>
                    <a:lnTo>
                      <a:pt x="0" y="35307172"/>
                    </a:lnTo>
                    <a:close/>
                    <a:moveTo>
                      <a:pt x="95373273" y="144780"/>
                    </a:moveTo>
                    <a:lnTo>
                      <a:pt x="95518052" y="144780"/>
                    </a:lnTo>
                    <a:lnTo>
                      <a:pt x="95518052" y="35307172"/>
                    </a:lnTo>
                    <a:lnTo>
                      <a:pt x="95373273" y="35307172"/>
                    </a:lnTo>
                    <a:lnTo>
                      <a:pt x="95373273" y="144780"/>
                    </a:lnTo>
                    <a:close/>
                    <a:moveTo>
                      <a:pt x="144780" y="35307172"/>
                    </a:moveTo>
                    <a:lnTo>
                      <a:pt x="95373273" y="35307172"/>
                    </a:lnTo>
                    <a:lnTo>
                      <a:pt x="95373273" y="35451951"/>
                    </a:lnTo>
                    <a:lnTo>
                      <a:pt x="144780" y="35451951"/>
                    </a:lnTo>
                    <a:lnTo>
                      <a:pt x="144780" y="35307172"/>
                    </a:lnTo>
                    <a:close/>
                    <a:moveTo>
                      <a:pt x="95373273" y="0"/>
                    </a:moveTo>
                    <a:lnTo>
                      <a:pt x="95518052" y="0"/>
                    </a:lnTo>
                    <a:lnTo>
                      <a:pt x="95518052" y="144780"/>
                    </a:lnTo>
                    <a:lnTo>
                      <a:pt x="95373273" y="144780"/>
                    </a:lnTo>
                    <a:lnTo>
                      <a:pt x="95373273" y="0"/>
                    </a:lnTo>
                    <a:close/>
                    <a:moveTo>
                      <a:pt x="0" y="0"/>
                    </a:moveTo>
                    <a:lnTo>
                      <a:pt x="144780" y="0"/>
                    </a:lnTo>
                    <a:lnTo>
                      <a:pt x="144780" y="144780"/>
                    </a:lnTo>
                    <a:lnTo>
                      <a:pt x="0" y="144780"/>
                    </a:lnTo>
                    <a:lnTo>
                      <a:pt x="0" y="0"/>
                    </a:lnTo>
                    <a:close/>
                    <a:moveTo>
                      <a:pt x="144780" y="0"/>
                    </a:moveTo>
                    <a:lnTo>
                      <a:pt x="95373273" y="0"/>
                    </a:lnTo>
                    <a:lnTo>
                      <a:pt x="95373273" y="144780"/>
                    </a:lnTo>
                    <a:lnTo>
                      <a:pt x="144780" y="144780"/>
                    </a:lnTo>
                    <a:lnTo>
                      <a:pt x="144780" y="0"/>
                    </a:lnTo>
                    <a:close/>
                  </a:path>
                </a:pathLst>
              </a:custGeom>
              <a:solidFill>
                <a:srgbClr val="000000">
                  <a:alpha val="49804"/>
                </a:srgbClr>
              </a:solidFill>
            </p:spPr>
          </p:sp>
        </p:grpSp>
        <p:sp>
          <p:nvSpPr>
            <p:cNvPr id="12" name="TextBox 12"/>
            <p:cNvSpPr txBox="1"/>
            <p:nvPr/>
          </p:nvSpPr>
          <p:spPr>
            <a:xfrm>
              <a:off x="199783" y="132958"/>
              <a:ext cx="9419904" cy="3292898"/>
            </a:xfrm>
            <a:prstGeom prst="rect">
              <a:avLst/>
            </a:prstGeom>
          </p:spPr>
          <p:txBody>
            <a:bodyPr lIns="0" tIns="0" rIns="0" bIns="0" rtlCol="0" anchor="t">
              <a:spAutoFit/>
            </a:bodyPr>
            <a:lstStyle/>
            <a:p>
              <a:pPr algn="just">
                <a:lnSpc>
                  <a:spcPts val="3919"/>
                </a:lnSpc>
              </a:pPr>
              <a:r>
                <a:rPr lang="en-US" sz="2799" i="1">
                  <a:solidFill>
                    <a:srgbClr val="000000"/>
                  </a:solidFill>
                  <a:latin typeface="Poppins Light Italics"/>
                  <a:ea typeface="Poppins Light Italics"/>
                  <a:cs typeface="Poppins Light Italics"/>
                  <a:sym typeface="Poppins Light Italics"/>
                </a:rPr>
                <a:t>“Ele que me levava, que me arrastava e… e foi, entendeu? Ainda brigava comigo! Às vezes, eu esquecia, aí ele: ‘Oh tem pré-natal, tem isso, tem aquilo…” (P3)</a:t>
              </a:r>
            </a:p>
          </p:txBody>
        </p:sp>
      </p:grpSp>
      <p:sp>
        <p:nvSpPr>
          <p:cNvPr id="13" name="TextBox 13"/>
          <p:cNvSpPr txBox="1"/>
          <p:nvPr/>
        </p:nvSpPr>
        <p:spPr>
          <a:xfrm>
            <a:off x="-205562" y="-129438"/>
            <a:ext cx="10100259" cy="2536832"/>
          </a:xfrm>
          <a:prstGeom prst="rect">
            <a:avLst/>
          </a:prstGeom>
        </p:spPr>
        <p:txBody>
          <a:bodyPr lIns="0" tIns="0" rIns="0" bIns="0" rtlCol="0" anchor="t">
            <a:spAutoFit/>
          </a:bodyPr>
          <a:lstStyle/>
          <a:p>
            <a:pPr algn="just">
              <a:lnSpc>
                <a:spcPts val="17502"/>
              </a:lnSpc>
            </a:pPr>
            <a:r>
              <a:rPr lang="en-US" sz="18043" spc="-938">
                <a:solidFill>
                  <a:srgbClr val="F2788E">
                    <a:alpha val="49804"/>
                  </a:srgbClr>
                </a:solidFill>
                <a:latin typeface="The Seasons"/>
                <a:ea typeface="The Seasons"/>
                <a:cs typeface="The Seasons"/>
                <a:sym typeface="The Seasons"/>
              </a:rPr>
              <a:t>discussão</a:t>
            </a:r>
          </a:p>
        </p:txBody>
      </p:sp>
      <p:sp>
        <p:nvSpPr>
          <p:cNvPr id="14" name="TextBox 14"/>
          <p:cNvSpPr txBox="1"/>
          <p:nvPr/>
        </p:nvSpPr>
        <p:spPr>
          <a:xfrm>
            <a:off x="1028700" y="1850923"/>
            <a:ext cx="8671421" cy="1005205"/>
          </a:xfrm>
          <a:prstGeom prst="rect">
            <a:avLst/>
          </a:prstGeom>
        </p:spPr>
        <p:txBody>
          <a:bodyPr lIns="0" tIns="0" rIns="0" bIns="0" rtlCol="0" anchor="t">
            <a:spAutoFit/>
          </a:bodyPr>
          <a:lstStyle/>
          <a:p>
            <a:pPr algn="l">
              <a:lnSpc>
                <a:spcPts val="3920"/>
              </a:lnSpc>
            </a:pPr>
            <a:r>
              <a:rPr lang="en-US" sz="2800">
                <a:solidFill>
                  <a:srgbClr val="000000"/>
                </a:solidFill>
                <a:latin typeface="Poppins"/>
                <a:ea typeface="Poppins"/>
                <a:cs typeface="Poppins"/>
                <a:sym typeface="Poppins"/>
              </a:rPr>
              <a:t>Percepção da participação do pai como suporte em diferentes contextos da gestação</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894697" y="5143500"/>
            <a:ext cx="7364603" cy="1813299"/>
            <a:chOff x="0" y="0"/>
            <a:chExt cx="9819471" cy="2417732"/>
          </a:xfrm>
        </p:grpSpPr>
        <p:grpSp>
          <p:nvGrpSpPr>
            <p:cNvPr id="3" name="Group 3"/>
            <p:cNvGrpSpPr/>
            <p:nvPr/>
          </p:nvGrpSpPr>
          <p:grpSpPr>
            <a:xfrm>
              <a:off x="0" y="0"/>
              <a:ext cx="9819471" cy="2417732"/>
              <a:chOff x="0" y="0"/>
              <a:chExt cx="95518055" cy="23518279"/>
            </a:xfrm>
          </p:grpSpPr>
          <p:sp>
            <p:nvSpPr>
              <p:cNvPr id="4" name="Freeform 4"/>
              <p:cNvSpPr/>
              <p:nvPr/>
            </p:nvSpPr>
            <p:spPr>
              <a:xfrm>
                <a:off x="72390" y="72390"/>
                <a:ext cx="95373276" cy="23373500"/>
              </a:xfrm>
              <a:custGeom>
                <a:avLst/>
                <a:gdLst/>
                <a:ahLst/>
                <a:cxnLst/>
                <a:rect l="l" t="t" r="r" b="b"/>
                <a:pathLst>
                  <a:path w="95373276" h="23373500">
                    <a:moveTo>
                      <a:pt x="0" y="0"/>
                    </a:moveTo>
                    <a:lnTo>
                      <a:pt x="95373276" y="0"/>
                    </a:lnTo>
                    <a:lnTo>
                      <a:pt x="95373276" y="23373500"/>
                    </a:lnTo>
                    <a:lnTo>
                      <a:pt x="0" y="23373500"/>
                    </a:lnTo>
                    <a:lnTo>
                      <a:pt x="0" y="0"/>
                    </a:lnTo>
                    <a:close/>
                  </a:path>
                </a:pathLst>
              </a:custGeom>
              <a:solidFill>
                <a:srgbClr val="ED89C6">
                  <a:alpha val="49804"/>
                </a:srgbClr>
              </a:solidFill>
            </p:spPr>
          </p:sp>
          <p:sp>
            <p:nvSpPr>
              <p:cNvPr id="5" name="Freeform 5"/>
              <p:cNvSpPr/>
              <p:nvPr/>
            </p:nvSpPr>
            <p:spPr>
              <a:xfrm>
                <a:off x="0" y="0"/>
                <a:ext cx="95518052" cy="23518279"/>
              </a:xfrm>
              <a:custGeom>
                <a:avLst/>
                <a:gdLst/>
                <a:ahLst/>
                <a:cxnLst/>
                <a:rect l="l" t="t" r="r" b="b"/>
                <a:pathLst>
                  <a:path w="95518052" h="23518279">
                    <a:moveTo>
                      <a:pt x="95373273" y="23373499"/>
                    </a:moveTo>
                    <a:lnTo>
                      <a:pt x="95518052" y="23373499"/>
                    </a:lnTo>
                    <a:lnTo>
                      <a:pt x="95518052" y="23518279"/>
                    </a:lnTo>
                    <a:lnTo>
                      <a:pt x="95373273" y="23518279"/>
                    </a:lnTo>
                    <a:lnTo>
                      <a:pt x="95373273" y="23373499"/>
                    </a:lnTo>
                    <a:close/>
                    <a:moveTo>
                      <a:pt x="0" y="144780"/>
                    </a:moveTo>
                    <a:lnTo>
                      <a:pt x="144780" y="144780"/>
                    </a:lnTo>
                    <a:lnTo>
                      <a:pt x="144780" y="23373499"/>
                    </a:lnTo>
                    <a:lnTo>
                      <a:pt x="0" y="23373499"/>
                    </a:lnTo>
                    <a:lnTo>
                      <a:pt x="0" y="144780"/>
                    </a:lnTo>
                    <a:close/>
                    <a:moveTo>
                      <a:pt x="0" y="23373499"/>
                    </a:moveTo>
                    <a:lnTo>
                      <a:pt x="144780" y="23373499"/>
                    </a:lnTo>
                    <a:lnTo>
                      <a:pt x="144780" y="23518279"/>
                    </a:lnTo>
                    <a:lnTo>
                      <a:pt x="0" y="23518279"/>
                    </a:lnTo>
                    <a:lnTo>
                      <a:pt x="0" y="23373499"/>
                    </a:lnTo>
                    <a:close/>
                    <a:moveTo>
                      <a:pt x="95373273" y="144780"/>
                    </a:moveTo>
                    <a:lnTo>
                      <a:pt x="95518052" y="144780"/>
                    </a:lnTo>
                    <a:lnTo>
                      <a:pt x="95518052" y="23373499"/>
                    </a:lnTo>
                    <a:lnTo>
                      <a:pt x="95373273" y="23373499"/>
                    </a:lnTo>
                    <a:lnTo>
                      <a:pt x="95373273" y="144780"/>
                    </a:lnTo>
                    <a:close/>
                    <a:moveTo>
                      <a:pt x="144780" y="23373499"/>
                    </a:moveTo>
                    <a:lnTo>
                      <a:pt x="95373273" y="23373499"/>
                    </a:lnTo>
                    <a:lnTo>
                      <a:pt x="95373273" y="23518279"/>
                    </a:lnTo>
                    <a:lnTo>
                      <a:pt x="144780" y="23518279"/>
                    </a:lnTo>
                    <a:lnTo>
                      <a:pt x="144780" y="23373499"/>
                    </a:lnTo>
                    <a:close/>
                    <a:moveTo>
                      <a:pt x="95373273" y="0"/>
                    </a:moveTo>
                    <a:lnTo>
                      <a:pt x="95518052" y="0"/>
                    </a:lnTo>
                    <a:lnTo>
                      <a:pt x="95518052" y="144780"/>
                    </a:lnTo>
                    <a:lnTo>
                      <a:pt x="95373273" y="144780"/>
                    </a:lnTo>
                    <a:lnTo>
                      <a:pt x="95373273" y="0"/>
                    </a:lnTo>
                    <a:close/>
                    <a:moveTo>
                      <a:pt x="0" y="0"/>
                    </a:moveTo>
                    <a:lnTo>
                      <a:pt x="144780" y="0"/>
                    </a:lnTo>
                    <a:lnTo>
                      <a:pt x="144780" y="144780"/>
                    </a:lnTo>
                    <a:lnTo>
                      <a:pt x="0" y="144780"/>
                    </a:lnTo>
                    <a:lnTo>
                      <a:pt x="0" y="0"/>
                    </a:lnTo>
                    <a:close/>
                    <a:moveTo>
                      <a:pt x="144780" y="0"/>
                    </a:moveTo>
                    <a:lnTo>
                      <a:pt x="95373273" y="0"/>
                    </a:lnTo>
                    <a:lnTo>
                      <a:pt x="95373273" y="144780"/>
                    </a:lnTo>
                    <a:lnTo>
                      <a:pt x="144780" y="144780"/>
                    </a:lnTo>
                    <a:lnTo>
                      <a:pt x="144780" y="0"/>
                    </a:lnTo>
                    <a:close/>
                  </a:path>
                </a:pathLst>
              </a:custGeom>
              <a:solidFill>
                <a:srgbClr val="000000">
                  <a:alpha val="49804"/>
                </a:srgbClr>
              </a:solidFill>
            </p:spPr>
          </p:sp>
        </p:grpSp>
        <p:sp>
          <p:nvSpPr>
            <p:cNvPr id="6" name="TextBox 6"/>
            <p:cNvSpPr txBox="1"/>
            <p:nvPr/>
          </p:nvSpPr>
          <p:spPr>
            <a:xfrm>
              <a:off x="199783" y="179954"/>
              <a:ext cx="9419904" cy="1972098"/>
            </a:xfrm>
            <a:prstGeom prst="rect">
              <a:avLst/>
            </a:prstGeom>
          </p:spPr>
          <p:txBody>
            <a:bodyPr lIns="0" tIns="0" rIns="0" bIns="0" rtlCol="0" anchor="t">
              <a:spAutoFit/>
            </a:bodyPr>
            <a:lstStyle/>
            <a:p>
              <a:pPr algn="just">
                <a:lnSpc>
                  <a:spcPts val="3919"/>
                </a:lnSpc>
              </a:pPr>
              <a:r>
                <a:rPr lang="en-US" sz="2799" i="1">
                  <a:solidFill>
                    <a:srgbClr val="000000"/>
                  </a:solidFill>
                  <a:latin typeface="Poppins Light Italics"/>
                  <a:ea typeface="Poppins Light Italics"/>
                  <a:cs typeface="Poppins Light Italics"/>
                  <a:sym typeface="Poppins Light Italics"/>
                </a:rPr>
                <a:t>“...é muito bom ser acolhida, ter alguém do lado ali que você possa contar...” (P14)</a:t>
              </a:r>
            </a:p>
          </p:txBody>
        </p:sp>
      </p:grpSp>
      <p:sp>
        <p:nvSpPr>
          <p:cNvPr id="7" name="TextBox 7"/>
          <p:cNvSpPr txBox="1"/>
          <p:nvPr/>
        </p:nvSpPr>
        <p:spPr>
          <a:xfrm>
            <a:off x="1028700" y="3994980"/>
            <a:ext cx="8400005" cy="4415536"/>
          </a:xfrm>
          <a:prstGeom prst="rect">
            <a:avLst/>
          </a:prstGeom>
        </p:spPr>
        <p:txBody>
          <a:bodyPr lIns="0" tIns="0" rIns="0" bIns="0" rtlCol="0" anchor="t">
            <a:spAutoFit/>
          </a:bodyPr>
          <a:lstStyle/>
          <a:p>
            <a:pPr algn="just">
              <a:lnSpc>
                <a:spcPts val="4143"/>
              </a:lnSpc>
            </a:pPr>
            <a:r>
              <a:rPr lang="en-US" sz="2799">
                <a:solidFill>
                  <a:srgbClr val="000000"/>
                </a:solidFill>
                <a:latin typeface="Poppins"/>
                <a:ea typeface="Poppins"/>
                <a:cs typeface="Poppins"/>
                <a:sym typeface="Poppins"/>
              </a:rPr>
              <a:t>Embora tenham tido relatos de</a:t>
            </a:r>
            <a:r>
              <a:rPr lang="en-US" sz="2799" b="1">
                <a:solidFill>
                  <a:srgbClr val="000000"/>
                </a:solidFill>
                <a:latin typeface="Poppins Semi-Bold"/>
                <a:ea typeface="Poppins Semi-Bold"/>
                <a:cs typeface="Poppins Semi-Bold"/>
                <a:sym typeface="Poppins Semi-Bold"/>
              </a:rPr>
              <a:t> vivências variadas</a:t>
            </a:r>
            <a:r>
              <a:rPr lang="en-US" sz="2799">
                <a:solidFill>
                  <a:srgbClr val="000000"/>
                </a:solidFill>
                <a:latin typeface="Poppins"/>
                <a:ea typeface="Poppins"/>
                <a:cs typeface="Poppins"/>
                <a:sym typeface="Poppins"/>
              </a:rPr>
              <a:t> sobre presença paterna na gestação, as entrevistadas apresentaram </a:t>
            </a:r>
            <a:r>
              <a:rPr lang="en-US" sz="2799" b="1">
                <a:solidFill>
                  <a:srgbClr val="000000"/>
                </a:solidFill>
                <a:latin typeface="Poppins Semi-Bold"/>
                <a:ea typeface="Poppins Semi-Bold"/>
                <a:cs typeface="Poppins Semi-Bold"/>
                <a:sym typeface="Poppins Semi-Bold"/>
              </a:rPr>
              <a:t>expectativas semelhantes,</a:t>
            </a:r>
            <a:r>
              <a:rPr lang="en-US" sz="2799">
                <a:solidFill>
                  <a:srgbClr val="000000"/>
                </a:solidFill>
                <a:latin typeface="Poppins"/>
                <a:ea typeface="Poppins"/>
                <a:cs typeface="Poppins"/>
                <a:sym typeface="Poppins"/>
              </a:rPr>
              <a:t> como: </a:t>
            </a:r>
          </a:p>
          <a:p>
            <a:pPr algn="just">
              <a:lnSpc>
                <a:spcPts val="3600"/>
              </a:lnSpc>
            </a:pPr>
            <a:endParaRPr lang="en-US" sz="2799">
              <a:solidFill>
                <a:srgbClr val="000000"/>
              </a:solidFill>
              <a:latin typeface="Poppins"/>
              <a:ea typeface="Poppins"/>
              <a:cs typeface="Poppins"/>
              <a:sym typeface="Poppins"/>
            </a:endParaRPr>
          </a:p>
          <a:p>
            <a:pPr marL="604519" lvl="1" indent="-302260" algn="just">
              <a:lnSpc>
                <a:spcPts val="5039"/>
              </a:lnSpc>
              <a:buFont typeface="Arial"/>
              <a:buChar char="•"/>
            </a:pPr>
            <a:r>
              <a:rPr lang="en-US" sz="2799">
                <a:solidFill>
                  <a:srgbClr val="000000"/>
                </a:solidFill>
                <a:latin typeface="Poppins"/>
                <a:ea typeface="Poppins"/>
                <a:cs typeface="Poppins"/>
                <a:sym typeface="Poppins"/>
              </a:rPr>
              <a:t>Importância do </a:t>
            </a:r>
            <a:r>
              <a:rPr lang="en-US" sz="2799" b="1">
                <a:solidFill>
                  <a:srgbClr val="000000"/>
                </a:solidFill>
                <a:latin typeface="Poppins Semi-Bold"/>
                <a:ea typeface="Poppins Semi-Bold"/>
                <a:cs typeface="Poppins Semi-Bold"/>
                <a:sym typeface="Poppins Semi-Bold"/>
              </a:rPr>
              <a:t>apoio e cuidado;</a:t>
            </a:r>
          </a:p>
          <a:p>
            <a:pPr marL="604519" lvl="1" indent="-302260" algn="just">
              <a:lnSpc>
                <a:spcPts val="5039"/>
              </a:lnSpc>
              <a:buFont typeface="Arial"/>
              <a:buChar char="•"/>
            </a:pPr>
            <a:r>
              <a:rPr lang="en-US" sz="2799">
                <a:solidFill>
                  <a:srgbClr val="000000"/>
                </a:solidFill>
                <a:latin typeface="Poppins"/>
                <a:ea typeface="Poppins"/>
                <a:cs typeface="Poppins"/>
                <a:sym typeface="Poppins"/>
              </a:rPr>
              <a:t>O compromisso </a:t>
            </a:r>
            <a:r>
              <a:rPr lang="en-US" sz="2799" b="1">
                <a:solidFill>
                  <a:srgbClr val="000000"/>
                </a:solidFill>
                <a:latin typeface="Poppins Semi-Bold"/>
                <a:ea typeface="Poppins Semi-Bold"/>
                <a:cs typeface="Poppins Semi-Bold"/>
                <a:sym typeface="Poppins Semi-Bold"/>
              </a:rPr>
              <a:t>financeiro e provedor;</a:t>
            </a:r>
          </a:p>
          <a:p>
            <a:pPr marL="604519" lvl="1" indent="-302260" algn="just">
              <a:lnSpc>
                <a:spcPts val="5039"/>
              </a:lnSpc>
              <a:buFont typeface="Arial"/>
              <a:buChar char="•"/>
            </a:pPr>
            <a:r>
              <a:rPr lang="en-US" sz="2799">
                <a:solidFill>
                  <a:srgbClr val="000000"/>
                </a:solidFill>
                <a:latin typeface="Poppins"/>
                <a:ea typeface="Poppins"/>
                <a:cs typeface="Poppins"/>
                <a:sym typeface="Poppins"/>
              </a:rPr>
              <a:t>Importância </a:t>
            </a:r>
            <a:r>
              <a:rPr lang="en-US" sz="2799" b="1">
                <a:solidFill>
                  <a:srgbClr val="000000"/>
                </a:solidFill>
                <a:latin typeface="Poppins Semi-Bold"/>
                <a:ea typeface="Poppins Semi-Bold"/>
                <a:cs typeface="Poppins Semi-Bold"/>
                <a:sym typeface="Poppins Semi-Bold"/>
              </a:rPr>
              <a:t>de dividir responsabilidades;</a:t>
            </a:r>
          </a:p>
        </p:txBody>
      </p:sp>
      <p:sp>
        <p:nvSpPr>
          <p:cNvPr id="8" name="TextBox 8"/>
          <p:cNvSpPr txBox="1"/>
          <p:nvPr/>
        </p:nvSpPr>
        <p:spPr>
          <a:xfrm>
            <a:off x="-205562" y="-119913"/>
            <a:ext cx="9905683" cy="2516520"/>
          </a:xfrm>
          <a:prstGeom prst="rect">
            <a:avLst/>
          </a:prstGeom>
        </p:spPr>
        <p:txBody>
          <a:bodyPr lIns="0" tIns="0" rIns="0" bIns="0" rtlCol="0" anchor="t">
            <a:spAutoFit/>
          </a:bodyPr>
          <a:lstStyle/>
          <a:p>
            <a:pPr algn="just">
              <a:lnSpc>
                <a:spcPts val="17460"/>
              </a:lnSpc>
            </a:pPr>
            <a:r>
              <a:rPr lang="en-US" sz="18000" spc="-936">
                <a:solidFill>
                  <a:srgbClr val="F2788E">
                    <a:alpha val="49804"/>
                  </a:srgbClr>
                </a:solidFill>
                <a:latin typeface="The Seasons"/>
                <a:ea typeface="The Seasons"/>
                <a:cs typeface="The Seasons"/>
                <a:sym typeface="The Seasons"/>
              </a:rPr>
              <a:t>discussão</a:t>
            </a:r>
          </a:p>
        </p:txBody>
      </p:sp>
      <p:sp>
        <p:nvSpPr>
          <p:cNvPr id="9" name="TextBox 9"/>
          <p:cNvSpPr txBox="1"/>
          <p:nvPr/>
        </p:nvSpPr>
        <p:spPr>
          <a:xfrm>
            <a:off x="1028700" y="1850923"/>
            <a:ext cx="8671421" cy="1005205"/>
          </a:xfrm>
          <a:prstGeom prst="rect">
            <a:avLst/>
          </a:prstGeom>
        </p:spPr>
        <p:txBody>
          <a:bodyPr lIns="0" tIns="0" rIns="0" bIns="0" rtlCol="0" anchor="t">
            <a:spAutoFit/>
          </a:bodyPr>
          <a:lstStyle/>
          <a:p>
            <a:pPr algn="l">
              <a:lnSpc>
                <a:spcPts val="3920"/>
              </a:lnSpc>
            </a:pPr>
            <a:r>
              <a:rPr lang="en-US" sz="2800">
                <a:solidFill>
                  <a:srgbClr val="000000"/>
                </a:solidFill>
                <a:latin typeface="Poppins"/>
                <a:ea typeface="Poppins"/>
                <a:cs typeface="Poppins"/>
                <a:sym typeface="Poppins"/>
              </a:rPr>
              <a:t>Percepção da participação do pai como suporte em diferentes contextos da gestação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894697" y="6582958"/>
            <a:ext cx="7364603" cy="1731640"/>
            <a:chOff x="0" y="0"/>
            <a:chExt cx="9819471" cy="2308854"/>
          </a:xfrm>
        </p:grpSpPr>
        <p:grpSp>
          <p:nvGrpSpPr>
            <p:cNvPr id="3" name="Group 3"/>
            <p:cNvGrpSpPr/>
            <p:nvPr/>
          </p:nvGrpSpPr>
          <p:grpSpPr>
            <a:xfrm>
              <a:off x="0" y="0"/>
              <a:ext cx="9819471" cy="2308854"/>
              <a:chOff x="0" y="0"/>
              <a:chExt cx="100022381" cy="23518279"/>
            </a:xfrm>
          </p:grpSpPr>
          <p:sp>
            <p:nvSpPr>
              <p:cNvPr id="4" name="Freeform 4"/>
              <p:cNvSpPr/>
              <p:nvPr/>
            </p:nvSpPr>
            <p:spPr>
              <a:xfrm>
                <a:off x="72390" y="72390"/>
                <a:ext cx="99877602" cy="23373500"/>
              </a:xfrm>
              <a:custGeom>
                <a:avLst/>
                <a:gdLst/>
                <a:ahLst/>
                <a:cxnLst/>
                <a:rect l="l" t="t" r="r" b="b"/>
                <a:pathLst>
                  <a:path w="99877602" h="23373500">
                    <a:moveTo>
                      <a:pt x="0" y="0"/>
                    </a:moveTo>
                    <a:lnTo>
                      <a:pt x="99877602" y="0"/>
                    </a:lnTo>
                    <a:lnTo>
                      <a:pt x="99877602" y="23373500"/>
                    </a:lnTo>
                    <a:lnTo>
                      <a:pt x="0" y="23373500"/>
                    </a:lnTo>
                    <a:lnTo>
                      <a:pt x="0" y="0"/>
                    </a:lnTo>
                    <a:close/>
                  </a:path>
                </a:pathLst>
              </a:custGeom>
              <a:solidFill>
                <a:srgbClr val="ED89C6">
                  <a:alpha val="49804"/>
                </a:srgbClr>
              </a:solidFill>
            </p:spPr>
          </p:sp>
          <p:sp>
            <p:nvSpPr>
              <p:cNvPr id="5" name="Freeform 5"/>
              <p:cNvSpPr/>
              <p:nvPr/>
            </p:nvSpPr>
            <p:spPr>
              <a:xfrm>
                <a:off x="0" y="0"/>
                <a:ext cx="100022378" cy="23518279"/>
              </a:xfrm>
              <a:custGeom>
                <a:avLst/>
                <a:gdLst/>
                <a:ahLst/>
                <a:cxnLst/>
                <a:rect l="l" t="t" r="r" b="b"/>
                <a:pathLst>
                  <a:path w="100022378" h="23518279">
                    <a:moveTo>
                      <a:pt x="99877600" y="23373499"/>
                    </a:moveTo>
                    <a:lnTo>
                      <a:pt x="100022378" y="23373499"/>
                    </a:lnTo>
                    <a:lnTo>
                      <a:pt x="100022378" y="23518279"/>
                    </a:lnTo>
                    <a:lnTo>
                      <a:pt x="99877600" y="23518279"/>
                    </a:lnTo>
                    <a:lnTo>
                      <a:pt x="99877600" y="23373499"/>
                    </a:lnTo>
                    <a:close/>
                    <a:moveTo>
                      <a:pt x="0" y="144780"/>
                    </a:moveTo>
                    <a:lnTo>
                      <a:pt x="144780" y="144780"/>
                    </a:lnTo>
                    <a:lnTo>
                      <a:pt x="144780" y="23373499"/>
                    </a:lnTo>
                    <a:lnTo>
                      <a:pt x="0" y="23373499"/>
                    </a:lnTo>
                    <a:lnTo>
                      <a:pt x="0" y="144780"/>
                    </a:lnTo>
                    <a:close/>
                    <a:moveTo>
                      <a:pt x="0" y="23373499"/>
                    </a:moveTo>
                    <a:lnTo>
                      <a:pt x="144780" y="23373499"/>
                    </a:lnTo>
                    <a:lnTo>
                      <a:pt x="144780" y="23518279"/>
                    </a:lnTo>
                    <a:lnTo>
                      <a:pt x="0" y="23518279"/>
                    </a:lnTo>
                    <a:lnTo>
                      <a:pt x="0" y="23373499"/>
                    </a:lnTo>
                    <a:close/>
                    <a:moveTo>
                      <a:pt x="99877600" y="144780"/>
                    </a:moveTo>
                    <a:lnTo>
                      <a:pt x="100022378" y="144780"/>
                    </a:lnTo>
                    <a:lnTo>
                      <a:pt x="100022378" y="23373499"/>
                    </a:lnTo>
                    <a:lnTo>
                      <a:pt x="99877600" y="23373499"/>
                    </a:lnTo>
                    <a:lnTo>
                      <a:pt x="99877600" y="144780"/>
                    </a:lnTo>
                    <a:close/>
                    <a:moveTo>
                      <a:pt x="144780" y="23373499"/>
                    </a:moveTo>
                    <a:lnTo>
                      <a:pt x="99877600" y="23373499"/>
                    </a:lnTo>
                    <a:lnTo>
                      <a:pt x="99877600" y="23518279"/>
                    </a:lnTo>
                    <a:lnTo>
                      <a:pt x="144780" y="23518279"/>
                    </a:lnTo>
                    <a:lnTo>
                      <a:pt x="144780" y="23373499"/>
                    </a:lnTo>
                    <a:close/>
                    <a:moveTo>
                      <a:pt x="99877600" y="0"/>
                    </a:moveTo>
                    <a:lnTo>
                      <a:pt x="100022378" y="0"/>
                    </a:lnTo>
                    <a:lnTo>
                      <a:pt x="100022378" y="144780"/>
                    </a:lnTo>
                    <a:lnTo>
                      <a:pt x="99877600" y="144780"/>
                    </a:lnTo>
                    <a:lnTo>
                      <a:pt x="99877600" y="0"/>
                    </a:lnTo>
                    <a:close/>
                    <a:moveTo>
                      <a:pt x="0" y="0"/>
                    </a:moveTo>
                    <a:lnTo>
                      <a:pt x="144780" y="0"/>
                    </a:lnTo>
                    <a:lnTo>
                      <a:pt x="144780" y="144780"/>
                    </a:lnTo>
                    <a:lnTo>
                      <a:pt x="0" y="144780"/>
                    </a:lnTo>
                    <a:lnTo>
                      <a:pt x="0" y="0"/>
                    </a:lnTo>
                    <a:close/>
                    <a:moveTo>
                      <a:pt x="144780" y="0"/>
                    </a:moveTo>
                    <a:lnTo>
                      <a:pt x="99877600" y="0"/>
                    </a:lnTo>
                    <a:lnTo>
                      <a:pt x="99877600" y="144780"/>
                    </a:lnTo>
                    <a:lnTo>
                      <a:pt x="144780" y="144780"/>
                    </a:lnTo>
                    <a:lnTo>
                      <a:pt x="144780" y="0"/>
                    </a:lnTo>
                    <a:close/>
                  </a:path>
                </a:pathLst>
              </a:custGeom>
              <a:solidFill>
                <a:srgbClr val="000000">
                  <a:alpha val="49804"/>
                </a:srgbClr>
              </a:solidFill>
            </p:spPr>
          </p:sp>
        </p:grpSp>
        <p:sp>
          <p:nvSpPr>
            <p:cNvPr id="6" name="TextBox 6"/>
            <p:cNvSpPr txBox="1"/>
            <p:nvPr/>
          </p:nvSpPr>
          <p:spPr>
            <a:xfrm>
              <a:off x="199783" y="177515"/>
              <a:ext cx="9419904" cy="1877624"/>
            </a:xfrm>
            <a:prstGeom prst="rect">
              <a:avLst/>
            </a:prstGeom>
          </p:spPr>
          <p:txBody>
            <a:bodyPr lIns="0" tIns="0" rIns="0" bIns="0" rtlCol="0" anchor="t">
              <a:spAutoFit/>
            </a:bodyPr>
            <a:lstStyle/>
            <a:p>
              <a:pPr algn="just">
                <a:lnSpc>
                  <a:spcPts val="3743"/>
                </a:lnSpc>
              </a:pPr>
              <a:r>
                <a:rPr lang="en-US" sz="2673" i="1">
                  <a:solidFill>
                    <a:srgbClr val="000000"/>
                  </a:solidFill>
                  <a:latin typeface="Poppins Light Italics"/>
                  <a:ea typeface="Poppins Light Italics"/>
                  <a:cs typeface="Poppins Light Italics"/>
                  <a:sym typeface="Poppins Light Italics"/>
                </a:rPr>
                <a:t>“Estar nas consultas, porque lá ele (o médico) escutava o coraçãozinho e ele nunca tava junto.” (P2)</a:t>
              </a:r>
            </a:p>
          </p:txBody>
        </p:sp>
      </p:grpSp>
      <p:grpSp>
        <p:nvGrpSpPr>
          <p:cNvPr id="7" name="Group 7"/>
          <p:cNvGrpSpPr/>
          <p:nvPr/>
        </p:nvGrpSpPr>
        <p:grpSpPr>
          <a:xfrm>
            <a:off x="1028700" y="6582958"/>
            <a:ext cx="7468068" cy="1731640"/>
            <a:chOff x="0" y="0"/>
            <a:chExt cx="9957424" cy="2308854"/>
          </a:xfrm>
        </p:grpSpPr>
        <p:grpSp>
          <p:nvGrpSpPr>
            <p:cNvPr id="8" name="Group 8"/>
            <p:cNvGrpSpPr/>
            <p:nvPr/>
          </p:nvGrpSpPr>
          <p:grpSpPr>
            <a:xfrm>
              <a:off x="0" y="0"/>
              <a:ext cx="9957424" cy="2308854"/>
              <a:chOff x="0" y="0"/>
              <a:chExt cx="96859986" cy="22459176"/>
            </a:xfrm>
          </p:grpSpPr>
          <p:sp>
            <p:nvSpPr>
              <p:cNvPr id="9" name="Freeform 9"/>
              <p:cNvSpPr/>
              <p:nvPr/>
            </p:nvSpPr>
            <p:spPr>
              <a:xfrm>
                <a:off x="72390" y="72390"/>
                <a:ext cx="96715203" cy="22314397"/>
              </a:xfrm>
              <a:custGeom>
                <a:avLst/>
                <a:gdLst/>
                <a:ahLst/>
                <a:cxnLst/>
                <a:rect l="l" t="t" r="r" b="b"/>
                <a:pathLst>
                  <a:path w="96715203" h="22314397">
                    <a:moveTo>
                      <a:pt x="0" y="0"/>
                    </a:moveTo>
                    <a:lnTo>
                      <a:pt x="96715203" y="0"/>
                    </a:lnTo>
                    <a:lnTo>
                      <a:pt x="96715203" y="22314397"/>
                    </a:lnTo>
                    <a:lnTo>
                      <a:pt x="0" y="22314397"/>
                    </a:lnTo>
                    <a:lnTo>
                      <a:pt x="0" y="0"/>
                    </a:lnTo>
                    <a:close/>
                  </a:path>
                </a:pathLst>
              </a:custGeom>
              <a:solidFill>
                <a:srgbClr val="ED89C6">
                  <a:alpha val="49804"/>
                </a:srgbClr>
              </a:solidFill>
            </p:spPr>
          </p:sp>
          <p:sp>
            <p:nvSpPr>
              <p:cNvPr id="10" name="Freeform 10"/>
              <p:cNvSpPr/>
              <p:nvPr/>
            </p:nvSpPr>
            <p:spPr>
              <a:xfrm>
                <a:off x="0" y="0"/>
                <a:ext cx="96859985" cy="22459176"/>
              </a:xfrm>
              <a:custGeom>
                <a:avLst/>
                <a:gdLst/>
                <a:ahLst/>
                <a:cxnLst/>
                <a:rect l="l" t="t" r="r" b="b"/>
                <a:pathLst>
                  <a:path w="96859985" h="22459176">
                    <a:moveTo>
                      <a:pt x="96715207" y="22314396"/>
                    </a:moveTo>
                    <a:lnTo>
                      <a:pt x="96859985" y="22314396"/>
                    </a:lnTo>
                    <a:lnTo>
                      <a:pt x="96859985" y="22459176"/>
                    </a:lnTo>
                    <a:lnTo>
                      <a:pt x="96715207" y="22459176"/>
                    </a:lnTo>
                    <a:lnTo>
                      <a:pt x="96715207" y="22314396"/>
                    </a:lnTo>
                    <a:close/>
                    <a:moveTo>
                      <a:pt x="0" y="144780"/>
                    </a:moveTo>
                    <a:lnTo>
                      <a:pt x="144780" y="144780"/>
                    </a:lnTo>
                    <a:lnTo>
                      <a:pt x="144780" y="22314396"/>
                    </a:lnTo>
                    <a:lnTo>
                      <a:pt x="0" y="22314396"/>
                    </a:lnTo>
                    <a:lnTo>
                      <a:pt x="0" y="144780"/>
                    </a:lnTo>
                    <a:close/>
                    <a:moveTo>
                      <a:pt x="0" y="22314396"/>
                    </a:moveTo>
                    <a:lnTo>
                      <a:pt x="144780" y="22314396"/>
                    </a:lnTo>
                    <a:lnTo>
                      <a:pt x="144780" y="22459176"/>
                    </a:lnTo>
                    <a:lnTo>
                      <a:pt x="0" y="22459176"/>
                    </a:lnTo>
                    <a:lnTo>
                      <a:pt x="0" y="22314396"/>
                    </a:lnTo>
                    <a:close/>
                    <a:moveTo>
                      <a:pt x="96715207" y="144780"/>
                    </a:moveTo>
                    <a:lnTo>
                      <a:pt x="96859985" y="144780"/>
                    </a:lnTo>
                    <a:lnTo>
                      <a:pt x="96859985" y="22314396"/>
                    </a:lnTo>
                    <a:lnTo>
                      <a:pt x="96715207" y="22314396"/>
                    </a:lnTo>
                    <a:lnTo>
                      <a:pt x="96715207" y="144780"/>
                    </a:lnTo>
                    <a:close/>
                    <a:moveTo>
                      <a:pt x="144780" y="22314396"/>
                    </a:moveTo>
                    <a:lnTo>
                      <a:pt x="96715207" y="22314396"/>
                    </a:lnTo>
                    <a:lnTo>
                      <a:pt x="96715207" y="22459176"/>
                    </a:lnTo>
                    <a:lnTo>
                      <a:pt x="144780" y="22459176"/>
                    </a:lnTo>
                    <a:lnTo>
                      <a:pt x="144780" y="22314396"/>
                    </a:lnTo>
                    <a:close/>
                    <a:moveTo>
                      <a:pt x="96715207" y="0"/>
                    </a:moveTo>
                    <a:lnTo>
                      <a:pt x="96859985" y="0"/>
                    </a:lnTo>
                    <a:lnTo>
                      <a:pt x="96859985" y="144780"/>
                    </a:lnTo>
                    <a:lnTo>
                      <a:pt x="96715207" y="144780"/>
                    </a:lnTo>
                    <a:lnTo>
                      <a:pt x="96715207" y="0"/>
                    </a:lnTo>
                    <a:close/>
                    <a:moveTo>
                      <a:pt x="0" y="0"/>
                    </a:moveTo>
                    <a:lnTo>
                      <a:pt x="144780" y="0"/>
                    </a:lnTo>
                    <a:lnTo>
                      <a:pt x="144780" y="144780"/>
                    </a:lnTo>
                    <a:lnTo>
                      <a:pt x="0" y="144780"/>
                    </a:lnTo>
                    <a:lnTo>
                      <a:pt x="0" y="0"/>
                    </a:lnTo>
                    <a:close/>
                    <a:moveTo>
                      <a:pt x="144780" y="0"/>
                    </a:moveTo>
                    <a:lnTo>
                      <a:pt x="96715207" y="0"/>
                    </a:lnTo>
                    <a:lnTo>
                      <a:pt x="96715207" y="144780"/>
                    </a:lnTo>
                    <a:lnTo>
                      <a:pt x="144780" y="144780"/>
                    </a:lnTo>
                    <a:lnTo>
                      <a:pt x="144780" y="0"/>
                    </a:lnTo>
                    <a:close/>
                  </a:path>
                </a:pathLst>
              </a:custGeom>
              <a:solidFill>
                <a:srgbClr val="000000">
                  <a:alpha val="49804"/>
                </a:srgbClr>
              </a:solidFill>
            </p:spPr>
          </p:sp>
        </p:grpSp>
        <p:sp>
          <p:nvSpPr>
            <p:cNvPr id="11" name="TextBox 11"/>
            <p:cNvSpPr txBox="1"/>
            <p:nvPr/>
          </p:nvSpPr>
          <p:spPr>
            <a:xfrm>
              <a:off x="202590" y="125515"/>
              <a:ext cx="9552244" cy="1972098"/>
            </a:xfrm>
            <a:prstGeom prst="rect">
              <a:avLst/>
            </a:prstGeom>
          </p:spPr>
          <p:txBody>
            <a:bodyPr lIns="0" tIns="0" rIns="0" bIns="0" rtlCol="0" anchor="t">
              <a:spAutoFit/>
            </a:bodyPr>
            <a:lstStyle/>
            <a:p>
              <a:pPr algn="just">
                <a:lnSpc>
                  <a:spcPts val="3919"/>
                </a:lnSpc>
              </a:pPr>
              <a:r>
                <a:rPr lang="en-US" sz="2799" i="1">
                  <a:solidFill>
                    <a:srgbClr val="000000"/>
                  </a:solidFill>
                  <a:latin typeface="Poppins Light Italics"/>
                  <a:ea typeface="Poppins Light Italics"/>
                  <a:cs typeface="Poppins Light Italics"/>
                  <a:sym typeface="Poppins Light Italics"/>
                </a:rPr>
                <a:t>“Sim, conversando mais com a minha bebê… essas coisas, entendeu? Na barriga.” (P4)</a:t>
              </a:r>
            </a:p>
          </p:txBody>
        </p:sp>
      </p:grpSp>
      <p:grpSp>
        <p:nvGrpSpPr>
          <p:cNvPr id="12" name="Group 12"/>
          <p:cNvGrpSpPr/>
          <p:nvPr/>
        </p:nvGrpSpPr>
        <p:grpSpPr>
          <a:xfrm>
            <a:off x="9894697" y="4099755"/>
            <a:ext cx="7364603" cy="1317999"/>
            <a:chOff x="0" y="0"/>
            <a:chExt cx="9819471" cy="1757332"/>
          </a:xfrm>
        </p:grpSpPr>
        <p:grpSp>
          <p:nvGrpSpPr>
            <p:cNvPr id="13" name="Group 13"/>
            <p:cNvGrpSpPr/>
            <p:nvPr/>
          </p:nvGrpSpPr>
          <p:grpSpPr>
            <a:xfrm>
              <a:off x="0" y="0"/>
              <a:ext cx="9819471" cy="1757332"/>
              <a:chOff x="0" y="0"/>
              <a:chExt cx="95518055" cy="17094295"/>
            </a:xfrm>
          </p:grpSpPr>
          <p:sp>
            <p:nvSpPr>
              <p:cNvPr id="14" name="Freeform 14"/>
              <p:cNvSpPr/>
              <p:nvPr/>
            </p:nvSpPr>
            <p:spPr>
              <a:xfrm>
                <a:off x="72390" y="72390"/>
                <a:ext cx="95373276" cy="16949515"/>
              </a:xfrm>
              <a:custGeom>
                <a:avLst/>
                <a:gdLst/>
                <a:ahLst/>
                <a:cxnLst/>
                <a:rect l="l" t="t" r="r" b="b"/>
                <a:pathLst>
                  <a:path w="95373276" h="16949515">
                    <a:moveTo>
                      <a:pt x="0" y="0"/>
                    </a:moveTo>
                    <a:lnTo>
                      <a:pt x="95373276" y="0"/>
                    </a:lnTo>
                    <a:lnTo>
                      <a:pt x="95373276" y="16949515"/>
                    </a:lnTo>
                    <a:lnTo>
                      <a:pt x="0" y="16949515"/>
                    </a:lnTo>
                    <a:lnTo>
                      <a:pt x="0" y="0"/>
                    </a:lnTo>
                    <a:close/>
                  </a:path>
                </a:pathLst>
              </a:custGeom>
              <a:solidFill>
                <a:srgbClr val="ED89C6">
                  <a:alpha val="49804"/>
                </a:srgbClr>
              </a:solidFill>
            </p:spPr>
          </p:sp>
          <p:sp>
            <p:nvSpPr>
              <p:cNvPr id="15" name="Freeform 15"/>
              <p:cNvSpPr/>
              <p:nvPr/>
            </p:nvSpPr>
            <p:spPr>
              <a:xfrm>
                <a:off x="0" y="0"/>
                <a:ext cx="95518052" cy="17094296"/>
              </a:xfrm>
              <a:custGeom>
                <a:avLst/>
                <a:gdLst/>
                <a:ahLst/>
                <a:cxnLst/>
                <a:rect l="l" t="t" r="r" b="b"/>
                <a:pathLst>
                  <a:path w="95518052" h="17094296">
                    <a:moveTo>
                      <a:pt x="95373273" y="16949516"/>
                    </a:moveTo>
                    <a:lnTo>
                      <a:pt x="95518052" y="16949516"/>
                    </a:lnTo>
                    <a:lnTo>
                      <a:pt x="95518052" y="17094296"/>
                    </a:lnTo>
                    <a:lnTo>
                      <a:pt x="95373273" y="17094296"/>
                    </a:lnTo>
                    <a:lnTo>
                      <a:pt x="95373273" y="16949516"/>
                    </a:lnTo>
                    <a:close/>
                    <a:moveTo>
                      <a:pt x="0" y="144780"/>
                    </a:moveTo>
                    <a:lnTo>
                      <a:pt x="144780" y="144780"/>
                    </a:lnTo>
                    <a:lnTo>
                      <a:pt x="144780" y="16949516"/>
                    </a:lnTo>
                    <a:lnTo>
                      <a:pt x="0" y="16949516"/>
                    </a:lnTo>
                    <a:lnTo>
                      <a:pt x="0" y="144780"/>
                    </a:lnTo>
                    <a:close/>
                    <a:moveTo>
                      <a:pt x="0" y="16949516"/>
                    </a:moveTo>
                    <a:lnTo>
                      <a:pt x="144780" y="16949516"/>
                    </a:lnTo>
                    <a:lnTo>
                      <a:pt x="144780" y="17094296"/>
                    </a:lnTo>
                    <a:lnTo>
                      <a:pt x="0" y="17094296"/>
                    </a:lnTo>
                    <a:lnTo>
                      <a:pt x="0" y="16949516"/>
                    </a:lnTo>
                    <a:close/>
                    <a:moveTo>
                      <a:pt x="95373273" y="144780"/>
                    </a:moveTo>
                    <a:lnTo>
                      <a:pt x="95518052" y="144780"/>
                    </a:lnTo>
                    <a:lnTo>
                      <a:pt x="95518052" y="16949516"/>
                    </a:lnTo>
                    <a:lnTo>
                      <a:pt x="95373273" y="16949516"/>
                    </a:lnTo>
                    <a:lnTo>
                      <a:pt x="95373273" y="144780"/>
                    </a:lnTo>
                    <a:close/>
                    <a:moveTo>
                      <a:pt x="144780" y="16949516"/>
                    </a:moveTo>
                    <a:lnTo>
                      <a:pt x="95373273" y="16949516"/>
                    </a:lnTo>
                    <a:lnTo>
                      <a:pt x="95373273" y="17094296"/>
                    </a:lnTo>
                    <a:lnTo>
                      <a:pt x="144780" y="17094296"/>
                    </a:lnTo>
                    <a:lnTo>
                      <a:pt x="144780" y="16949516"/>
                    </a:lnTo>
                    <a:close/>
                    <a:moveTo>
                      <a:pt x="95373273" y="0"/>
                    </a:moveTo>
                    <a:lnTo>
                      <a:pt x="95518052" y="0"/>
                    </a:lnTo>
                    <a:lnTo>
                      <a:pt x="95518052" y="144780"/>
                    </a:lnTo>
                    <a:lnTo>
                      <a:pt x="95373273" y="144780"/>
                    </a:lnTo>
                    <a:lnTo>
                      <a:pt x="95373273" y="0"/>
                    </a:lnTo>
                    <a:close/>
                    <a:moveTo>
                      <a:pt x="0" y="0"/>
                    </a:moveTo>
                    <a:lnTo>
                      <a:pt x="144780" y="0"/>
                    </a:lnTo>
                    <a:lnTo>
                      <a:pt x="144780" y="144780"/>
                    </a:lnTo>
                    <a:lnTo>
                      <a:pt x="0" y="144780"/>
                    </a:lnTo>
                    <a:lnTo>
                      <a:pt x="0" y="0"/>
                    </a:lnTo>
                    <a:close/>
                    <a:moveTo>
                      <a:pt x="144780" y="0"/>
                    </a:moveTo>
                    <a:lnTo>
                      <a:pt x="95373273" y="0"/>
                    </a:lnTo>
                    <a:lnTo>
                      <a:pt x="95373273" y="144780"/>
                    </a:lnTo>
                    <a:lnTo>
                      <a:pt x="144780" y="144780"/>
                    </a:lnTo>
                    <a:lnTo>
                      <a:pt x="144780" y="0"/>
                    </a:lnTo>
                    <a:close/>
                  </a:path>
                </a:pathLst>
              </a:custGeom>
              <a:solidFill>
                <a:srgbClr val="000000">
                  <a:alpha val="49804"/>
                </a:srgbClr>
              </a:solidFill>
            </p:spPr>
          </p:sp>
        </p:grpSp>
        <p:sp>
          <p:nvSpPr>
            <p:cNvPr id="16" name="TextBox 16"/>
            <p:cNvSpPr txBox="1"/>
            <p:nvPr/>
          </p:nvSpPr>
          <p:spPr>
            <a:xfrm>
              <a:off x="199783" y="179954"/>
              <a:ext cx="9419904" cy="1311698"/>
            </a:xfrm>
            <a:prstGeom prst="rect">
              <a:avLst/>
            </a:prstGeom>
          </p:spPr>
          <p:txBody>
            <a:bodyPr lIns="0" tIns="0" rIns="0" bIns="0" rtlCol="0" anchor="t">
              <a:spAutoFit/>
            </a:bodyPr>
            <a:lstStyle/>
            <a:p>
              <a:pPr algn="just">
                <a:lnSpc>
                  <a:spcPts val="3919"/>
                </a:lnSpc>
              </a:pPr>
              <a:r>
                <a:rPr lang="en-US" sz="2799" i="1">
                  <a:solidFill>
                    <a:srgbClr val="000000"/>
                  </a:solidFill>
                  <a:latin typeface="Poppins Light Italics"/>
                  <a:ea typeface="Poppins Light Italics"/>
                  <a:cs typeface="Poppins Light Italics"/>
                  <a:sym typeface="Poppins Light Italics"/>
                </a:rPr>
                <a:t>“...do carinho, do cuidado, isso aí ele poderia ter sido um pouco mais.” (P5)</a:t>
              </a:r>
            </a:p>
          </p:txBody>
        </p:sp>
      </p:grpSp>
      <p:sp>
        <p:nvSpPr>
          <p:cNvPr id="17" name="TextBox 17"/>
          <p:cNvSpPr txBox="1"/>
          <p:nvPr/>
        </p:nvSpPr>
        <p:spPr>
          <a:xfrm>
            <a:off x="1028700" y="4071180"/>
            <a:ext cx="7468068" cy="1857375"/>
          </a:xfrm>
          <a:prstGeom prst="rect">
            <a:avLst/>
          </a:prstGeom>
        </p:spPr>
        <p:txBody>
          <a:bodyPr lIns="0" tIns="0" rIns="0" bIns="0" rtlCol="0" anchor="t">
            <a:spAutoFit/>
          </a:bodyPr>
          <a:lstStyle/>
          <a:p>
            <a:pPr algn="just">
              <a:lnSpc>
                <a:spcPts val="3600"/>
              </a:lnSpc>
            </a:pPr>
            <a:r>
              <a:rPr lang="en-US" sz="3000">
                <a:solidFill>
                  <a:srgbClr val="000000"/>
                </a:solidFill>
                <a:latin typeface="Poppins"/>
                <a:ea typeface="Poppins"/>
                <a:cs typeface="Poppins"/>
                <a:sym typeface="Poppins"/>
              </a:rPr>
              <a:t>A maioria das entrevistadas relatou a participação ativa do pai durante a gestação, todavia, </a:t>
            </a:r>
            <a:r>
              <a:rPr lang="en-US" sz="3000" b="1">
                <a:solidFill>
                  <a:srgbClr val="000000"/>
                </a:solidFill>
                <a:latin typeface="Poppins Semi-Bold"/>
                <a:ea typeface="Poppins Semi-Bold"/>
                <a:cs typeface="Poppins Semi-Bold"/>
                <a:sym typeface="Poppins Semi-Bold"/>
              </a:rPr>
              <a:t>metade relatou desejo por maior envolvimento do pai.</a:t>
            </a:r>
          </a:p>
        </p:txBody>
      </p:sp>
      <p:sp>
        <p:nvSpPr>
          <p:cNvPr id="18" name="TextBox 18"/>
          <p:cNvSpPr txBox="1"/>
          <p:nvPr/>
        </p:nvSpPr>
        <p:spPr>
          <a:xfrm>
            <a:off x="-205562" y="-119913"/>
            <a:ext cx="9905683" cy="2516520"/>
          </a:xfrm>
          <a:prstGeom prst="rect">
            <a:avLst/>
          </a:prstGeom>
        </p:spPr>
        <p:txBody>
          <a:bodyPr lIns="0" tIns="0" rIns="0" bIns="0" rtlCol="0" anchor="t">
            <a:spAutoFit/>
          </a:bodyPr>
          <a:lstStyle/>
          <a:p>
            <a:pPr algn="just">
              <a:lnSpc>
                <a:spcPts val="17460"/>
              </a:lnSpc>
            </a:pPr>
            <a:r>
              <a:rPr lang="en-US" sz="18000" spc="-936">
                <a:solidFill>
                  <a:srgbClr val="F2788E">
                    <a:alpha val="49804"/>
                  </a:srgbClr>
                </a:solidFill>
                <a:latin typeface="The Seasons"/>
                <a:ea typeface="The Seasons"/>
                <a:cs typeface="The Seasons"/>
                <a:sym typeface="The Seasons"/>
              </a:rPr>
              <a:t>discussão</a:t>
            </a:r>
          </a:p>
        </p:txBody>
      </p:sp>
      <p:sp>
        <p:nvSpPr>
          <p:cNvPr id="19" name="TextBox 19"/>
          <p:cNvSpPr txBox="1"/>
          <p:nvPr/>
        </p:nvSpPr>
        <p:spPr>
          <a:xfrm>
            <a:off x="1028700" y="1850923"/>
            <a:ext cx="8671421" cy="1005205"/>
          </a:xfrm>
          <a:prstGeom prst="rect">
            <a:avLst/>
          </a:prstGeom>
        </p:spPr>
        <p:txBody>
          <a:bodyPr lIns="0" tIns="0" rIns="0" bIns="0" rtlCol="0" anchor="t">
            <a:spAutoFit/>
          </a:bodyPr>
          <a:lstStyle/>
          <a:p>
            <a:pPr algn="l">
              <a:lnSpc>
                <a:spcPts val="3920"/>
              </a:lnSpc>
            </a:pPr>
            <a:r>
              <a:rPr lang="en-US" sz="2800">
                <a:solidFill>
                  <a:srgbClr val="000000"/>
                </a:solidFill>
                <a:latin typeface="Poppins"/>
                <a:ea typeface="Poppins"/>
                <a:cs typeface="Poppins"/>
                <a:sym typeface="Poppins"/>
              </a:rPr>
              <a:t>Percepção da participação do pai como suporte em diferentes contextos da gestação</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850923"/>
            <a:ext cx="7814103" cy="1005205"/>
          </a:xfrm>
          <a:prstGeom prst="rect">
            <a:avLst/>
          </a:prstGeom>
        </p:spPr>
        <p:txBody>
          <a:bodyPr lIns="0" tIns="0" rIns="0" bIns="0" rtlCol="0" anchor="t">
            <a:spAutoFit/>
          </a:bodyPr>
          <a:lstStyle/>
          <a:p>
            <a:pPr algn="l">
              <a:lnSpc>
                <a:spcPts val="3920"/>
              </a:lnSpc>
            </a:pPr>
            <a:r>
              <a:rPr lang="en-US" sz="2800">
                <a:solidFill>
                  <a:srgbClr val="000000"/>
                </a:solidFill>
                <a:latin typeface="Poppins"/>
                <a:ea typeface="Poppins"/>
                <a:cs typeface="Poppins"/>
                <a:sym typeface="Poppins"/>
              </a:rPr>
              <a:t>Percepção materna acerca da participação do pai além do pré-natal</a:t>
            </a:r>
          </a:p>
        </p:txBody>
      </p:sp>
      <p:sp>
        <p:nvSpPr>
          <p:cNvPr id="3" name="TextBox 3"/>
          <p:cNvSpPr txBox="1"/>
          <p:nvPr/>
        </p:nvSpPr>
        <p:spPr>
          <a:xfrm>
            <a:off x="1872541" y="1468973"/>
            <a:ext cx="15386759" cy="7757831"/>
          </a:xfrm>
          <a:prstGeom prst="rect">
            <a:avLst/>
          </a:prstGeom>
        </p:spPr>
        <p:txBody>
          <a:bodyPr lIns="0" tIns="0" rIns="0" bIns="0" rtlCol="0" anchor="t">
            <a:spAutoFit/>
          </a:bodyPr>
          <a:lstStyle/>
          <a:p>
            <a:pPr algn="r">
              <a:lnSpc>
                <a:spcPts val="19443"/>
              </a:lnSpc>
            </a:pPr>
            <a:r>
              <a:rPr lang="en-US" sz="20044" spc="-1042">
                <a:solidFill>
                  <a:srgbClr val="F2788E"/>
                </a:solidFill>
                <a:latin typeface="The Seasons"/>
                <a:ea typeface="The Seasons"/>
                <a:cs typeface="The Seasons"/>
                <a:sym typeface="The Seasons"/>
              </a:rPr>
              <a:t>parto</a:t>
            </a:r>
          </a:p>
          <a:p>
            <a:pPr algn="r">
              <a:lnSpc>
                <a:spcPts val="19443"/>
              </a:lnSpc>
            </a:pPr>
            <a:r>
              <a:rPr lang="en-US" sz="20044" spc="-1042">
                <a:solidFill>
                  <a:srgbClr val="F2788E"/>
                </a:solidFill>
                <a:latin typeface="The Seasons"/>
                <a:ea typeface="The Seasons"/>
                <a:cs typeface="The Seasons"/>
                <a:sym typeface="The Seasons"/>
              </a:rPr>
              <a:t>pós-parto</a:t>
            </a:r>
          </a:p>
          <a:p>
            <a:pPr algn="r">
              <a:lnSpc>
                <a:spcPts val="19443"/>
              </a:lnSpc>
            </a:pPr>
            <a:r>
              <a:rPr lang="en-US" sz="20044" spc="-1042">
                <a:solidFill>
                  <a:srgbClr val="F2788E"/>
                </a:solidFill>
                <a:latin typeface="The Seasons"/>
                <a:ea typeface="The Seasons"/>
                <a:cs typeface="The Seasons"/>
                <a:sym typeface="The Seasons"/>
              </a:rPr>
              <a:t>amamentação</a:t>
            </a:r>
          </a:p>
        </p:txBody>
      </p:sp>
      <p:sp>
        <p:nvSpPr>
          <p:cNvPr id="4" name="TextBox 4"/>
          <p:cNvSpPr txBox="1"/>
          <p:nvPr/>
        </p:nvSpPr>
        <p:spPr>
          <a:xfrm>
            <a:off x="-205562" y="-119913"/>
            <a:ext cx="10285860" cy="2516520"/>
          </a:xfrm>
          <a:prstGeom prst="rect">
            <a:avLst/>
          </a:prstGeom>
        </p:spPr>
        <p:txBody>
          <a:bodyPr lIns="0" tIns="0" rIns="0" bIns="0" rtlCol="0" anchor="t">
            <a:spAutoFit/>
          </a:bodyPr>
          <a:lstStyle/>
          <a:p>
            <a:pPr algn="just">
              <a:lnSpc>
                <a:spcPts val="17460"/>
              </a:lnSpc>
            </a:pPr>
            <a:r>
              <a:rPr lang="en-US" sz="18000" spc="-936">
                <a:solidFill>
                  <a:srgbClr val="F2788E">
                    <a:alpha val="49804"/>
                  </a:srgbClr>
                </a:solidFill>
                <a:latin typeface="The Seasons"/>
                <a:ea typeface="The Seasons"/>
                <a:cs typeface="The Seasons"/>
                <a:sym typeface="The Seasons"/>
              </a:rPr>
              <a:t>discussão</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25050" y="3089021"/>
            <a:ext cx="6721615" cy="2803899"/>
            <a:chOff x="0" y="0"/>
            <a:chExt cx="8962153" cy="3738532"/>
          </a:xfrm>
        </p:grpSpPr>
        <p:grpSp>
          <p:nvGrpSpPr>
            <p:cNvPr id="3" name="Group 3"/>
            <p:cNvGrpSpPr/>
            <p:nvPr/>
          </p:nvGrpSpPr>
          <p:grpSpPr>
            <a:xfrm>
              <a:off x="0" y="0"/>
              <a:ext cx="8962153" cy="3738532"/>
              <a:chOff x="0" y="0"/>
              <a:chExt cx="87178567" cy="36366247"/>
            </a:xfrm>
          </p:grpSpPr>
          <p:sp>
            <p:nvSpPr>
              <p:cNvPr id="4" name="Freeform 4"/>
              <p:cNvSpPr/>
              <p:nvPr/>
            </p:nvSpPr>
            <p:spPr>
              <a:xfrm>
                <a:off x="72390" y="72390"/>
                <a:ext cx="87033785" cy="36221469"/>
              </a:xfrm>
              <a:custGeom>
                <a:avLst/>
                <a:gdLst/>
                <a:ahLst/>
                <a:cxnLst/>
                <a:rect l="l" t="t" r="r" b="b"/>
                <a:pathLst>
                  <a:path w="87033785" h="36221469">
                    <a:moveTo>
                      <a:pt x="0" y="0"/>
                    </a:moveTo>
                    <a:lnTo>
                      <a:pt x="87033785" y="0"/>
                    </a:lnTo>
                    <a:lnTo>
                      <a:pt x="87033785" y="36221469"/>
                    </a:lnTo>
                    <a:lnTo>
                      <a:pt x="0" y="36221469"/>
                    </a:lnTo>
                    <a:lnTo>
                      <a:pt x="0" y="0"/>
                    </a:lnTo>
                    <a:close/>
                  </a:path>
                </a:pathLst>
              </a:custGeom>
              <a:solidFill>
                <a:srgbClr val="ED89C6">
                  <a:alpha val="49804"/>
                </a:srgbClr>
              </a:solidFill>
            </p:spPr>
          </p:sp>
          <p:sp>
            <p:nvSpPr>
              <p:cNvPr id="5" name="Freeform 5"/>
              <p:cNvSpPr/>
              <p:nvPr/>
            </p:nvSpPr>
            <p:spPr>
              <a:xfrm>
                <a:off x="0" y="0"/>
                <a:ext cx="87178567" cy="36366248"/>
              </a:xfrm>
              <a:custGeom>
                <a:avLst/>
                <a:gdLst/>
                <a:ahLst/>
                <a:cxnLst/>
                <a:rect l="l" t="t" r="r" b="b"/>
                <a:pathLst>
                  <a:path w="87178567" h="36366248">
                    <a:moveTo>
                      <a:pt x="87033788" y="36221467"/>
                    </a:moveTo>
                    <a:lnTo>
                      <a:pt x="87178567" y="36221467"/>
                    </a:lnTo>
                    <a:lnTo>
                      <a:pt x="87178567" y="36366248"/>
                    </a:lnTo>
                    <a:lnTo>
                      <a:pt x="87033788" y="36366248"/>
                    </a:lnTo>
                    <a:lnTo>
                      <a:pt x="87033788" y="36221467"/>
                    </a:lnTo>
                    <a:close/>
                    <a:moveTo>
                      <a:pt x="0" y="144780"/>
                    </a:moveTo>
                    <a:lnTo>
                      <a:pt x="144780" y="144780"/>
                    </a:lnTo>
                    <a:lnTo>
                      <a:pt x="144780" y="36221467"/>
                    </a:lnTo>
                    <a:lnTo>
                      <a:pt x="0" y="36221467"/>
                    </a:lnTo>
                    <a:lnTo>
                      <a:pt x="0" y="144780"/>
                    </a:lnTo>
                    <a:close/>
                    <a:moveTo>
                      <a:pt x="0" y="36221467"/>
                    </a:moveTo>
                    <a:lnTo>
                      <a:pt x="144780" y="36221467"/>
                    </a:lnTo>
                    <a:lnTo>
                      <a:pt x="144780" y="36366248"/>
                    </a:lnTo>
                    <a:lnTo>
                      <a:pt x="0" y="36366248"/>
                    </a:lnTo>
                    <a:lnTo>
                      <a:pt x="0" y="36221467"/>
                    </a:lnTo>
                    <a:close/>
                    <a:moveTo>
                      <a:pt x="87033788" y="144780"/>
                    </a:moveTo>
                    <a:lnTo>
                      <a:pt x="87178567" y="144780"/>
                    </a:lnTo>
                    <a:lnTo>
                      <a:pt x="87178567" y="36221467"/>
                    </a:lnTo>
                    <a:lnTo>
                      <a:pt x="87033788" y="36221467"/>
                    </a:lnTo>
                    <a:lnTo>
                      <a:pt x="87033788" y="144780"/>
                    </a:lnTo>
                    <a:close/>
                    <a:moveTo>
                      <a:pt x="144780" y="36221467"/>
                    </a:moveTo>
                    <a:lnTo>
                      <a:pt x="87033788" y="36221467"/>
                    </a:lnTo>
                    <a:lnTo>
                      <a:pt x="87033788" y="36366248"/>
                    </a:lnTo>
                    <a:lnTo>
                      <a:pt x="144780" y="36366248"/>
                    </a:lnTo>
                    <a:lnTo>
                      <a:pt x="144780" y="36221467"/>
                    </a:lnTo>
                    <a:close/>
                    <a:moveTo>
                      <a:pt x="87033788" y="0"/>
                    </a:moveTo>
                    <a:lnTo>
                      <a:pt x="87178567" y="0"/>
                    </a:lnTo>
                    <a:lnTo>
                      <a:pt x="87178567" y="144780"/>
                    </a:lnTo>
                    <a:lnTo>
                      <a:pt x="87033788" y="144780"/>
                    </a:lnTo>
                    <a:lnTo>
                      <a:pt x="87033788" y="0"/>
                    </a:lnTo>
                    <a:close/>
                    <a:moveTo>
                      <a:pt x="0" y="0"/>
                    </a:moveTo>
                    <a:lnTo>
                      <a:pt x="144780" y="0"/>
                    </a:lnTo>
                    <a:lnTo>
                      <a:pt x="144780" y="144780"/>
                    </a:lnTo>
                    <a:lnTo>
                      <a:pt x="0" y="144780"/>
                    </a:lnTo>
                    <a:lnTo>
                      <a:pt x="0" y="0"/>
                    </a:lnTo>
                    <a:close/>
                    <a:moveTo>
                      <a:pt x="144780" y="0"/>
                    </a:moveTo>
                    <a:lnTo>
                      <a:pt x="87033788" y="0"/>
                    </a:lnTo>
                    <a:lnTo>
                      <a:pt x="87033788" y="144780"/>
                    </a:lnTo>
                    <a:lnTo>
                      <a:pt x="144780" y="144780"/>
                    </a:lnTo>
                    <a:lnTo>
                      <a:pt x="144780" y="0"/>
                    </a:lnTo>
                    <a:close/>
                  </a:path>
                </a:pathLst>
              </a:custGeom>
              <a:solidFill>
                <a:srgbClr val="000000">
                  <a:alpha val="49804"/>
                </a:srgbClr>
              </a:solidFill>
            </p:spPr>
          </p:sp>
        </p:grpSp>
        <p:sp>
          <p:nvSpPr>
            <p:cNvPr id="6" name="TextBox 6"/>
            <p:cNvSpPr txBox="1"/>
            <p:nvPr/>
          </p:nvSpPr>
          <p:spPr>
            <a:xfrm>
              <a:off x="182341" y="179954"/>
              <a:ext cx="8597472" cy="3292898"/>
            </a:xfrm>
            <a:prstGeom prst="rect">
              <a:avLst/>
            </a:prstGeom>
          </p:spPr>
          <p:txBody>
            <a:bodyPr lIns="0" tIns="0" rIns="0" bIns="0" rtlCol="0" anchor="t">
              <a:spAutoFit/>
            </a:bodyPr>
            <a:lstStyle/>
            <a:p>
              <a:pPr algn="just">
                <a:lnSpc>
                  <a:spcPts val="3919"/>
                </a:lnSpc>
              </a:pPr>
              <a:r>
                <a:rPr lang="en-US" sz="2799" i="1">
                  <a:solidFill>
                    <a:srgbClr val="000000"/>
                  </a:solidFill>
                  <a:latin typeface="Poppins Light Italics"/>
                  <a:ea typeface="Poppins Light Italics"/>
                  <a:cs typeface="Poppins Light Italics"/>
                  <a:sym typeface="Poppins Light Italics"/>
                </a:rPr>
                <a:t>“Ah não, durante o parto eu acho que isso diz muito mais sobre a mulher né porque é um momento muito mais dela do que dele[…] que é uma escolha dela” (P15)</a:t>
              </a:r>
            </a:p>
          </p:txBody>
        </p:sp>
      </p:grpSp>
      <p:sp>
        <p:nvSpPr>
          <p:cNvPr id="7" name="TextBox 7"/>
          <p:cNvSpPr txBox="1"/>
          <p:nvPr/>
        </p:nvSpPr>
        <p:spPr>
          <a:xfrm>
            <a:off x="7041490" y="8226545"/>
            <a:ext cx="11246510" cy="2524626"/>
          </a:xfrm>
          <a:prstGeom prst="rect">
            <a:avLst/>
          </a:prstGeom>
        </p:spPr>
        <p:txBody>
          <a:bodyPr lIns="0" tIns="0" rIns="0" bIns="0" rtlCol="0" anchor="t">
            <a:spAutoFit/>
          </a:bodyPr>
          <a:lstStyle/>
          <a:p>
            <a:pPr algn="r">
              <a:lnSpc>
                <a:spcPts val="17413"/>
              </a:lnSpc>
            </a:pPr>
            <a:r>
              <a:rPr lang="en-US" sz="17951" spc="-933">
                <a:solidFill>
                  <a:srgbClr val="F2788E">
                    <a:alpha val="31765"/>
                  </a:srgbClr>
                </a:solidFill>
                <a:latin typeface="The Seasons"/>
                <a:ea typeface="The Seasons"/>
                <a:cs typeface="The Seasons"/>
                <a:sym typeface="The Seasons"/>
              </a:rPr>
              <a:t>parto</a:t>
            </a:r>
          </a:p>
        </p:txBody>
      </p:sp>
      <p:sp>
        <p:nvSpPr>
          <p:cNvPr id="8" name="TextBox 8"/>
          <p:cNvSpPr txBox="1"/>
          <p:nvPr/>
        </p:nvSpPr>
        <p:spPr>
          <a:xfrm>
            <a:off x="1028700" y="5295091"/>
            <a:ext cx="16230600" cy="3362961"/>
          </a:xfrm>
          <a:prstGeom prst="rect">
            <a:avLst/>
          </a:prstGeom>
        </p:spPr>
        <p:txBody>
          <a:bodyPr lIns="0" tIns="0" rIns="0" bIns="0" rtlCol="0" anchor="t">
            <a:spAutoFit/>
          </a:bodyPr>
          <a:lstStyle/>
          <a:p>
            <a:pPr marL="604516" lvl="1" indent="-302258" algn="just">
              <a:lnSpc>
                <a:spcPts val="4479"/>
              </a:lnSpc>
              <a:buFont typeface="Arial"/>
              <a:buChar char="•"/>
            </a:pPr>
            <a:r>
              <a:rPr lang="en-US" sz="2799">
                <a:solidFill>
                  <a:srgbClr val="000000"/>
                </a:solidFill>
                <a:latin typeface="Poppins"/>
                <a:ea typeface="Poppins"/>
                <a:cs typeface="Poppins"/>
                <a:sym typeface="Poppins"/>
              </a:rPr>
              <a:t>Em nossa pesquisa: </a:t>
            </a:r>
          </a:p>
          <a:p>
            <a:pPr marL="1209032" lvl="2" indent="-403011" algn="just">
              <a:lnSpc>
                <a:spcPts val="4479"/>
              </a:lnSpc>
              <a:buFont typeface="Arial"/>
              <a:buChar char="⚬"/>
            </a:pPr>
            <a:r>
              <a:rPr lang="en-US" sz="2799">
                <a:solidFill>
                  <a:srgbClr val="000000"/>
                </a:solidFill>
                <a:latin typeface="Poppins"/>
                <a:ea typeface="Poppins"/>
                <a:cs typeface="Poppins"/>
                <a:sym typeface="Poppins"/>
              </a:rPr>
              <a:t>10 mulheres afirmaram que o pai participou no máximo de duas consultas; </a:t>
            </a:r>
          </a:p>
          <a:p>
            <a:pPr marL="1209032" lvl="2" indent="-403011" algn="just">
              <a:lnSpc>
                <a:spcPts val="4479"/>
              </a:lnSpc>
              <a:buFont typeface="Arial"/>
              <a:buChar char="⚬"/>
            </a:pPr>
            <a:r>
              <a:rPr lang="en-US" sz="2799" b="1">
                <a:solidFill>
                  <a:srgbClr val="000000"/>
                </a:solidFill>
                <a:latin typeface="Poppins Semi-Bold"/>
                <a:ea typeface="Poppins Semi-Bold"/>
                <a:cs typeface="Poppins Semi-Bold"/>
                <a:sym typeface="Poppins Semi-Bold"/>
              </a:rPr>
              <a:t>5 informaram que o pai não estava presente no parto;</a:t>
            </a:r>
          </a:p>
          <a:p>
            <a:pPr algn="just">
              <a:lnSpc>
                <a:spcPts val="4479"/>
              </a:lnSpc>
            </a:pPr>
            <a:endParaRPr lang="en-US" sz="2799" b="1">
              <a:solidFill>
                <a:srgbClr val="000000"/>
              </a:solidFill>
              <a:latin typeface="Poppins Semi-Bold"/>
              <a:ea typeface="Poppins Semi-Bold"/>
              <a:cs typeface="Poppins Semi-Bold"/>
              <a:sym typeface="Poppins Semi-Bold"/>
            </a:endParaRPr>
          </a:p>
          <a:p>
            <a:pPr marL="604516" lvl="1" indent="-302258" algn="just">
              <a:lnSpc>
                <a:spcPts val="4479"/>
              </a:lnSpc>
              <a:buFont typeface="Arial"/>
              <a:buChar char="•"/>
            </a:pPr>
            <a:r>
              <a:rPr lang="en-US" sz="2799">
                <a:solidFill>
                  <a:srgbClr val="000000"/>
                </a:solidFill>
                <a:latin typeface="Poppins"/>
                <a:ea typeface="Poppins"/>
                <a:cs typeface="Poppins"/>
                <a:sym typeface="Poppins"/>
              </a:rPr>
              <a:t>Das 5 mulheres que não tiveram presença do pai no parto:</a:t>
            </a:r>
          </a:p>
          <a:p>
            <a:pPr marL="1209032" lvl="2" indent="-403011" algn="just">
              <a:lnSpc>
                <a:spcPts val="4479"/>
              </a:lnSpc>
              <a:buFont typeface="Arial"/>
              <a:buChar char="⚬"/>
            </a:pPr>
            <a:r>
              <a:rPr lang="en-US" sz="2799">
                <a:solidFill>
                  <a:srgbClr val="000000"/>
                </a:solidFill>
                <a:latin typeface="Poppins"/>
                <a:ea typeface="Poppins"/>
                <a:cs typeface="Poppins"/>
                <a:sym typeface="Poppins"/>
              </a:rPr>
              <a:t>1 afirmou acreditar que não há relevância na participação do pai no parto;</a:t>
            </a:r>
          </a:p>
        </p:txBody>
      </p:sp>
      <p:sp>
        <p:nvSpPr>
          <p:cNvPr id="9" name="TextBox 9"/>
          <p:cNvSpPr txBox="1"/>
          <p:nvPr/>
        </p:nvSpPr>
        <p:spPr>
          <a:xfrm>
            <a:off x="1028700" y="3437188"/>
            <a:ext cx="7333053" cy="1500505"/>
          </a:xfrm>
          <a:prstGeom prst="rect">
            <a:avLst/>
          </a:prstGeom>
        </p:spPr>
        <p:txBody>
          <a:bodyPr lIns="0" tIns="0" rIns="0" bIns="0" rtlCol="0" anchor="t">
            <a:spAutoFit/>
          </a:bodyPr>
          <a:lstStyle/>
          <a:p>
            <a:pPr marL="604516" lvl="1" indent="-302258" algn="just">
              <a:lnSpc>
                <a:spcPts val="3919"/>
              </a:lnSpc>
              <a:buFont typeface="Arial"/>
              <a:buChar char="•"/>
            </a:pPr>
            <a:r>
              <a:rPr lang="en-US" sz="2799">
                <a:solidFill>
                  <a:srgbClr val="000000"/>
                </a:solidFill>
                <a:latin typeface="Poppins"/>
                <a:ea typeface="Poppins"/>
                <a:cs typeface="Poppins"/>
                <a:sym typeface="Poppins"/>
              </a:rPr>
              <a:t>A ideia culturalmente difundida é que a maternidade só começa com o nascimento (Balica; Aguiar, 2019);</a:t>
            </a:r>
          </a:p>
        </p:txBody>
      </p:sp>
      <p:sp>
        <p:nvSpPr>
          <p:cNvPr id="10" name="TextBox 10"/>
          <p:cNvSpPr txBox="1"/>
          <p:nvPr/>
        </p:nvSpPr>
        <p:spPr>
          <a:xfrm>
            <a:off x="-205562" y="-119913"/>
            <a:ext cx="10211996" cy="2516520"/>
          </a:xfrm>
          <a:prstGeom prst="rect">
            <a:avLst/>
          </a:prstGeom>
        </p:spPr>
        <p:txBody>
          <a:bodyPr lIns="0" tIns="0" rIns="0" bIns="0" rtlCol="0" anchor="t">
            <a:spAutoFit/>
          </a:bodyPr>
          <a:lstStyle/>
          <a:p>
            <a:pPr algn="just">
              <a:lnSpc>
                <a:spcPts val="17460"/>
              </a:lnSpc>
            </a:pPr>
            <a:r>
              <a:rPr lang="en-US" sz="18000" spc="-936">
                <a:solidFill>
                  <a:srgbClr val="F2788E">
                    <a:alpha val="49804"/>
                  </a:srgbClr>
                </a:solidFill>
                <a:latin typeface="The Seasons"/>
                <a:ea typeface="The Seasons"/>
                <a:cs typeface="The Seasons"/>
                <a:sym typeface="The Seasons"/>
              </a:rPr>
              <a:t>discussão</a:t>
            </a:r>
          </a:p>
        </p:txBody>
      </p:sp>
      <p:sp>
        <p:nvSpPr>
          <p:cNvPr id="11" name="TextBox 11"/>
          <p:cNvSpPr txBox="1"/>
          <p:nvPr/>
        </p:nvSpPr>
        <p:spPr>
          <a:xfrm>
            <a:off x="1028700" y="1850923"/>
            <a:ext cx="7853958" cy="1005205"/>
          </a:xfrm>
          <a:prstGeom prst="rect">
            <a:avLst/>
          </a:prstGeom>
        </p:spPr>
        <p:txBody>
          <a:bodyPr lIns="0" tIns="0" rIns="0" bIns="0" rtlCol="0" anchor="t">
            <a:spAutoFit/>
          </a:bodyPr>
          <a:lstStyle/>
          <a:p>
            <a:pPr algn="l">
              <a:lnSpc>
                <a:spcPts val="3920"/>
              </a:lnSpc>
            </a:pPr>
            <a:r>
              <a:rPr lang="en-US" sz="2800">
                <a:solidFill>
                  <a:srgbClr val="000000"/>
                </a:solidFill>
                <a:latin typeface="Poppins"/>
                <a:ea typeface="Poppins"/>
                <a:cs typeface="Poppins"/>
                <a:sym typeface="Poppins"/>
              </a:rPr>
              <a:t>Percepção materna acerca da participação do pai além do pré-natal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72996" y="2721263"/>
            <a:ext cx="12186304" cy="6537037"/>
            <a:chOff x="0" y="0"/>
            <a:chExt cx="3209561" cy="1721689"/>
          </a:xfrm>
        </p:grpSpPr>
        <p:sp>
          <p:nvSpPr>
            <p:cNvPr id="3" name="Freeform 3"/>
            <p:cNvSpPr/>
            <p:nvPr/>
          </p:nvSpPr>
          <p:spPr>
            <a:xfrm>
              <a:off x="0" y="0"/>
              <a:ext cx="3209561" cy="1721689"/>
            </a:xfrm>
            <a:custGeom>
              <a:avLst/>
              <a:gdLst/>
              <a:ahLst/>
              <a:cxnLst/>
              <a:rect l="l" t="t" r="r" b="b"/>
              <a:pathLst>
                <a:path w="3209561" h="1721689">
                  <a:moveTo>
                    <a:pt x="0" y="0"/>
                  </a:moveTo>
                  <a:lnTo>
                    <a:pt x="3209561" y="0"/>
                  </a:lnTo>
                  <a:lnTo>
                    <a:pt x="3209561" y="1721689"/>
                  </a:lnTo>
                  <a:lnTo>
                    <a:pt x="0" y="1721689"/>
                  </a:lnTo>
                  <a:close/>
                </a:path>
              </a:pathLst>
            </a:custGeom>
            <a:solidFill>
              <a:srgbClr val="FFFFFF"/>
            </a:solidFill>
            <a:ln w="19050" cap="sq">
              <a:solidFill>
                <a:srgbClr val="000000"/>
              </a:solidFill>
              <a:prstDash val="solid"/>
              <a:miter/>
            </a:ln>
          </p:spPr>
        </p:sp>
        <p:sp>
          <p:nvSpPr>
            <p:cNvPr id="4" name="TextBox 4"/>
            <p:cNvSpPr txBox="1"/>
            <p:nvPr/>
          </p:nvSpPr>
          <p:spPr>
            <a:xfrm>
              <a:off x="0" y="-85725"/>
              <a:ext cx="3209561" cy="1807414"/>
            </a:xfrm>
            <a:prstGeom prst="rect">
              <a:avLst/>
            </a:prstGeom>
          </p:spPr>
          <p:txBody>
            <a:bodyPr lIns="50800" tIns="50800" rIns="50800" bIns="50800" rtlCol="0" anchor="ctr"/>
            <a:lstStyle/>
            <a:p>
              <a:pPr algn="just">
                <a:lnSpc>
                  <a:spcPts val="4480"/>
                </a:lnSpc>
                <a:spcBef>
                  <a:spcPct val="0"/>
                </a:spcBef>
              </a:pPr>
              <a:endParaRPr/>
            </a:p>
          </p:txBody>
        </p:sp>
      </p:grpSp>
      <p:sp>
        <p:nvSpPr>
          <p:cNvPr id="5" name="TextBox 5"/>
          <p:cNvSpPr txBox="1"/>
          <p:nvPr/>
        </p:nvSpPr>
        <p:spPr>
          <a:xfrm>
            <a:off x="5313817" y="2720166"/>
            <a:ext cx="11945483" cy="6453505"/>
          </a:xfrm>
          <a:prstGeom prst="rect">
            <a:avLst/>
          </a:prstGeom>
        </p:spPr>
        <p:txBody>
          <a:bodyPr lIns="0" tIns="0" rIns="0" bIns="0" rtlCol="0" anchor="t">
            <a:spAutoFit/>
          </a:bodyPr>
          <a:lstStyle/>
          <a:p>
            <a:pPr marL="604518" lvl="1" indent="-302259" algn="just">
              <a:lnSpc>
                <a:spcPts val="3919"/>
              </a:lnSpc>
              <a:buFont typeface="Arial"/>
              <a:buChar char="•"/>
            </a:pPr>
            <a:r>
              <a:rPr lang="en-US" sz="2799">
                <a:solidFill>
                  <a:srgbClr val="000000"/>
                </a:solidFill>
                <a:latin typeface="Poppins"/>
                <a:ea typeface="Poppins"/>
                <a:cs typeface="Poppins"/>
                <a:sym typeface="Poppins"/>
              </a:rPr>
              <a:t>O pré-natal é essencial para a saúde da mãe e do bebê;</a:t>
            </a:r>
          </a:p>
          <a:p>
            <a:pPr marL="1209036" lvl="2" indent="-403012" algn="just">
              <a:lnSpc>
                <a:spcPts val="3919"/>
              </a:lnSpc>
              <a:buFont typeface="Arial"/>
              <a:buChar char="⚬"/>
            </a:pPr>
            <a:r>
              <a:rPr lang="en-US" sz="2799">
                <a:solidFill>
                  <a:srgbClr val="000000"/>
                </a:solidFill>
                <a:latin typeface="Poppins"/>
                <a:ea typeface="Poppins"/>
                <a:cs typeface="Poppins"/>
                <a:sym typeface="Poppins"/>
              </a:rPr>
              <a:t>Orientações para gestação mais segura;</a:t>
            </a:r>
          </a:p>
          <a:p>
            <a:pPr marL="1209036" lvl="2" indent="-403012" algn="just">
              <a:lnSpc>
                <a:spcPts val="3919"/>
              </a:lnSpc>
              <a:buFont typeface="Arial"/>
              <a:buChar char="⚬"/>
            </a:pPr>
            <a:r>
              <a:rPr lang="en-US" sz="2799">
                <a:solidFill>
                  <a:srgbClr val="000000"/>
                </a:solidFill>
                <a:latin typeface="Poppins"/>
                <a:ea typeface="Poppins"/>
                <a:cs typeface="Poppins"/>
                <a:sym typeface="Poppins"/>
              </a:rPr>
              <a:t>Detecção precoce de possíveis complicações;</a:t>
            </a:r>
          </a:p>
          <a:p>
            <a:pPr algn="ctr">
              <a:lnSpc>
                <a:spcPts val="3919"/>
              </a:lnSpc>
            </a:pPr>
            <a:endParaRPr lang="en-US" sz="2799">
              <a:solidFill>
                <a:srgbClr val="000000"/>
              </a:solidFill>
              <a:latin typeface="Poppins"/>
              <a:ea typeface="Poppins"/>
              <a:cs typeface="Poppins"/>
              <a:sym typeface="Poppins"/>
            </a:endParaRPr>
          </a:p>
          <a:p>
            <a:pPr marL="604518" lvl="1" indent="-302259" algn="just">
              <a:lnSpc>
                <a:spcPts val="3919"/>
              </a:lnSpc>
              <a:buFont typeface="Arial"/>
              <a:buChar char="•"/>
            </a:pPr>
            <a:r>
              <a:rPr lang="en-US" sz="2799">
                <a:solidFill>
                  <a:srgbClr val="000000"/>
                </a:solidFill>
                <a:latin typeface="Poppins"/>
                <a:ea typeface="Poppins"/>
                <a:cs typeface="Poppins"/>
                <a:sym typeface="Poppins"/>
              </a:rPr>
              <a:t>O envolvimento paterno durante a gestação:</a:t>
            </a:r>
          </a:p>
          <a:p>
            <a:pPr marL="1209036" lvl="2" indent="-403012" algn="just">
              <a:lnSpc>
                <a:spcPts val="3919"/>
              </a:lnSpc>
              <a:buFont typeface="Arial"/>
              <a:buChar char="⚬"/>
            </a:pPr>
            <a:r>
              <a:rPr lang="en-US" sz="2799">
                <a:solidFill>
                  <a:srgbClr val="000000"/>
                </a:solidFill>
                <a:latin typeface="Poppins"/>
                <a:ea typeface="Poppins"/>
                <a:cs typeface="Poppins"/>
                <a:sym typeface="Poppins"/>
              </a:rPr>
              <a:t>Fortalece o vínculo entre pai e filho;</a:t>
            </a:r>
          </a:p>
          <a:p>
            <a:pPr marL="1209036" lvl="2" indent="-403012" algn="just">
              <a:lnSpc>
                <a:spcPts val="3919"/>
              </a:lnSpc>
              <a:buFont typeface="Arial"/>
              <a:buChar char="⚬"/>
            </a:pPr>
            <a:r>
              <a:rPr lang="en-US" sz="2799">
                <a:solidFill>
                  <a:srgbClr val="000000"/>
                </a:solidFill>
                <a:latin typeface="Poppins"/>
                <a:ea typeface="Poppins"/>
                <a:cs typeface="Poppins"/>
                <a:sym typeface="Poppins"/>
              </a:rPr>
              <a:t>Contribui para a saúde física e emocional da gestante;</a:t>
            </a:r>
          </a:p>
          <a:p>
            <a:pPr marL="1209036" lvl="2" indent="-403012" algn="just">
              <a:lnSpc>
                <a:spcPts val="3919"/>
              </a:lnSpc>
              <a:buFont typeface="Arial"/>
              <a:buChar char="⚬"/>
            </a:pPr>
            <a:r>
              <a:rPr lang="en-US" sz="2799">
                <a:solidFill>
                  <a:srgbClr val="000000"/>
                </a:solidFill>
                <a:latin typeface="Poppins"/>
                <a:ea typeface="Poppins"/>
                <a:cs typeface="Poppins"/>
                <a:sym typeface="Poppins"/>
              </a:rPr>
              <a:t>Melhora desfechos do parto e desenvolvimento infantil;</a:t>
            </a:r>
          </a:p>
          <a:p>
            <a:pPr algn="ctr">
              <a:lnSpc>
                <a:spcPts val="3919"/>
              </a:lnSpc>
            </a:pPr>
            <a:endParaRPr lang="en-US" sz="2799">
              <a:solidFill>
                <a:srgbClr val="000000"/>
              </a:solidFill>
              <a:latin typeface="Poppins"/>
              <a:ea typeface="Poppins"/>
              <a:cs typeface="Poppins"/>
              <a:sym typeface="Poppins"/>
            </a:endParaRPr>
          </a:p>
          <a:p>
            <a:pPr marL="604518" lvl="1" indent="-302259" algn="just">
              <a:lnSpc>
                <a:spcPts val="3919"/>
              </a:lnSpc>
              <a:buFont typeface="Arial"/>
              <a:buChar char="•"/>
            </a:pPr>
            <a:r>
              <a:rPr lang="en-US" sz="2799">
                <a:solidFill>
                  <a:srgbClr val="000000"/>
                </a:solidFill>
                <a:latin typeface="Poppins"/>
                <a:ea typeface="Poppins"/>
                <a:cs typeface="Poppins"/>
                <a:sym typeface="Poppins"/>
              </a:rPr>
              <a:t>A presença do pai nas consultas de pré-natal permite que ele:</a:t>
            </a:r>
          </a:p>
          <a:p>
            <a:pPr marL="1209036" lvl="2" indent="-403012" algn="just">
              <a:lnSpc>
                <a:spcPts val="3919"/>
              </a:lnSpc>
              <a:buFont typeface="Arial"/>
              <a:buChar char="⚬"/>
            </a:pPr>
            <a:r>
              <a:rPr lang="en-US" sz="2799">
                <a:solidFill>
                  <a:srgbClr val="000000"/>
                </a:solidFill>
                <a:latin typeface="Poppins"/>
                <a:ea typeface="Poppins"/>
                <a:cs typeface="Poppins"/>
                <a:sym typeface="Poppins"/>
              </a:rPr>
              <a:t>Entenda sobre o ciclo gravídico-puerperal;</a:t>
            </a:r>
          </a:p>
          <a:p>
            <a:pPr marL="1209036" lvl="2" indent="-403012" algn="just">
              <a:lnSpc>
                <a:spcPts val="3919"/>
              </a:lnSpc>
              <a:buFont typeface="Arial"/>
              <a:buChar char="⚬"/>
            </a:pPr>
            <a:r>
              <a:rPr lang="en-US" sz="2799">
                <a:solidFill>
                  <a:srgbClr val="000000"/>
                </a:solidFill>
                <a:latin typeface="Poppins"/>
                <a:ea typeface="Poppins"/>
                <a:cs typeface="Poppins"/>
                <a:sym typeface="Poppins"/>
              </a:rPr>
              <a:t>Auxilie melhor a parceira;</a:t>
            </a:r>
          </a:p>
          <a:p>
            <a:pPr marL="1209036" lvl="2" indent="-403012" algn="just">
              <a:lnSpc>
                <a:spcPts val="3919"/>
              </a:lnSpc>
              <a:buFont typeface="Arial"/>
              <a:buChar char="⚬"/>
            </a:pPr>
            <a:r>
              <a:rPr lang="en-US" sz="2799">
                <a:solidFill>
                  <a:srgbClr val="000000"/>
                </a:solidFill>
                <a:latin typeface="Poppins"/>
                <a:ea typeface="Poppins"/>
                <a:cs typeface="Poppins"/>
                <a:sym typeface="Poppins"/>
              </a:rPr>
              <a:t>Proporcione melhores condições para o neonato;</a:t>
            </a:r>
          </a:p>
        </p:txBody>
      </p:sp>
      <p:sp>
        <p:nvSpPr>
          <p:cNvPr id="6" name="Freeform 6"/>
          <p:cNvSpPr/>
          <p:nvPr/>
        </p:nvSpPr>
        <p:spPr>
          <a:xfrm>
            <a:off x="257517" y="2194799"/>
            <a:ext cx="4055605" cy="8213884"/>
          </a:xfrm>
          <a:custGeom>
            <a:avLst/>
            <a:gdLst/>
            <a:ahLst/>
            <a:cxnLst/>
            <a:rect l="l" t="t" r="r" b="b"/>
            <a:pathLst>
              <a:path w="4055605" h="8213884">
                <a:moveTo>
                  <a:pt x="0" y="0"/>
                </a:moveTo>
                <a:lnTo>
                  <a:pt x="4055605" y="0"/>
                </a:lnTo>
                <a:lnTo>
                  <a:pt x="4055605" y="8213884"/>
                </a:lnTo>
                <a:lnTo>
                  <a:pt x="0" y="8213884"/>
                </a:lnTo>
                <a:lnTo>
                  <a:pt x="0" y="0"/>
                </a:lnTo>
                <a:close/>
              </a:path>
            </a:pathLst>
          </a:custGeom>
          <a:blipFill>
            <a:blip r:embed="rId2"/>
            <a:stretch>
              <a:fillRect/>
            </a:stretch>
          </a:blipFill>
        </p:spPr>
      </p:sp>
      <p:sp>
        <p:nvSpPr>
          <p:cNvPr id="7" name="TextBox 7"/>
          <p:cNvSpPr txBox="1"/>
          <p:nvPr/>
        </p:nvSpPr>
        <p:spPr>
          <a:xfrm>
            <a:off x="7066237" y="9525000"/>
            <a:ext cx="10193063" cy="398779"/>
          </a:xfrm>
          <a:prstGeom prst="rect">
            <a:avLst/>
          </a:prstGeom>
        </p:spPr>
        <p:txBody>
          <a:bodyPr lIns="0" tIns="0" rIns="0" bIns="0" rtlCol="0" anchor="t">
            <a:spAutoFit/>
          </a:bodyPr>
          <a:lstStyle/>
          <a:p>
            <a:pPr algn="ctr">
              <a:lnSpc>
                <a:spcPts val="3220"/>
              </a:lnSpc>
            </a:pPr>
            <a:r>
              <a:rPr lang="en-US" sz="2300">
                <a:solidFill>
                  <a:srgbClr val="000000"/>
                </a:solidFill>
                <a:latin typeface="Poppins Light"/>
                <a:ea typeface="Poppins Light"/>
                <a:cs typeface="Poppins Light"/>
                <a:sym typeface="Poppins Light"/>
              </a:rPr>
              <a:t>*(Ministério da Saúde, 2012; Kortsmit et al., 2020; Holanda et. al; 2018)</a:t>
            </a:r>
          </a:p>
        </p:txBody>
      </p:sp>
      <p:sp>
        <p:nvSpPr>
          <p:cNvPr id="8" name="TextBox 8"/>
          <p:cNvSpPr txBox="1"/>
          <p:nvPr/>
        </p:nvSpPr>
        <p:spPr>
          <a:xfrm>
            <a:off x="0" y="-129438"/>
            <a:ext cx="13681343" cy="2525826"/>
          </a:xfrm>
          <a:prstGeom prst="rect">
            <a:avLst/>
          </a:prstGeom>
        </p:spPr>
        <p:txBody>
          <a:bodyPr lIns="0" tIns="0" rIns="0" bIns="0" rtlCol="0" anchor="t">
            <a:spAutoFit/>
          </a:bodyPr>
          <a:lstStyle/>
          <a:p>
            <a:pPr algn="just">
              <a:lnSpc>
                <a:spcPts val="17453"/>
              </a:lnSpc>
            </a:pPr>
            <a:r>
              <a:rPr lang="en-US" sz="17993" spc="-935">
                <a:solidFill>
                  <a:srgbClr val="F2788E">
                    <a:alpha val="69804"/>
                  </a:srgbClr>
                </a:solidFill>
                <a:latin typeface="The Seasons"/>
                <a:ea typeface="The Seasons"/>
                <a:cs typeface="The Seasons"/>
                <a:sym typeface="The Seasons"/>
              </a:rPr>
              <a:t>introdução</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3429625"/>
            <a:ext cx="11964700" cy="2366646"/>
          </a:xfrm>
          <a:prstGeom prst="rect">
            <a:avLst/>
          </a:prstGeom>
        </p:spPr>
        <p:txBody>
          <a:bodyPr lIns="0" tIns="0" rIns="0" bIns="0" rtlCol="0" anchor="t">
            <a:spAutoFit/>
          </a:bodyPr>
          <a:lstStyle/>
          <a:p>
            <a:pPr marL="604516" lvl="1" indent="-302258" algn="just">
              <a:lnSpc>
                <a:spcPts val="4199"/>
              </a:lnSpc>
              <a:buFont typeface="Arial"/>
              <a:buChar char="•"/>
            </a:pPr>
            <a:r>
              <a:rPr lang="en-US" sz="2799">
                <a:solidFill>
                  <a:srgbClr val="000000"/>
                </a:solidFill>
                <a:latin typeface="Poppins"/>
                <a:ea typeface="Poppins"/>
                <a:cs typeface="Poppins"/>
                <a:sym typeface="Poppins"/>
              </a:rPr>
              <a:t>Percepção relatada pelas 15 mulheres que tiveram a participação do pai no parto:</a:t>
            </a:r>
          </a:p>
          <a:p>
            <a:pPr marL="1209032" lvl="2" indent="-403011" algn="just">
              <a:lnSpc>
                <a:spcPts val="5599"/>
              </a:lnSpc>
              <a:buFont typeface="Arial"/>
              <a:buChar char="⚬"/>
            </a:pPr>
            <a:r>
              <a:rPr lang="en-US" sz="2799" b="1">
                <a:solidFill>
                  <a:srgbClr val="000000"/>
                </a:solidFill>
                <a:latin typeface="Poppins Semi-Bold"/>
                <a:ea typeface="Poppins Semi-Bold"/>
                <a:cs typeface="Poppins Semi-Bold"/>
                <a:sym typeface="Poppins Semi-Bold"/>
              </a:rPr>
              <a:t>Apoio, suporte, segurança;</a:t>
            </a:r>
          </a:p>
          <a:p>
            <a:pPr marL="1209032" lvl="2" indent="-403011" algn="just">
              <a:lnSpc>
                <a:spcPts val="5599"/>
              </a:lnSpc>
              <a:buFont typeface="Arial"/>
              <a:buChar char="⚬"/>
            </a:pPr>
            <a:r>
              <a:rPr lang="en-US" sz="2799" b="1">
                <a:solidFill>
                  <a:srgbClr val="000000"/>
                </a:solidFill>
                <a:latin typeface="Poppins Semi-Bold"/>
                <a:ea typeface="Poppins Semi-Bold"/>
                <a:cs typeface="Poppins Semi-Bold"/>
                <a:sym typeface="Poppins Semi-Bold"/>
              </a:rPr>
              <a:t>Criação de vínculo e cuidados com o recém-nascido;</a:t>
            </a:r>
          </a:p>
        </p:txBody>
      </p:sp>
      <p:sp>
        <p:nvSpPr>
          <p:cNvPr id="3" name="TextBox 3"/>
          <p:cNvSpPr txBox="1"/>
          <p:nvPr/>
        </p:nvSpPr>
        <p:spPr>
          <a:xfrm>
            <a:off x="-205562" y="-119913"/>
            <a:ext cx="10193530" cy="2516520"/>
          </a:xfrm>
          <a:prstGeom prst="rect">
            <a:avLst/>
          </a:prstGeom>
        </p:spPr>
        <p:txBody>
          <a:bodyPr lIns="0" tIns="0" rIns="0" bIns="0" rtlCol="0" anchor="t">
            <a:spAutoFit/>
          </a:bodyPr>
          <a:lstStyle/>
          <a:p>
            <a:pPr algn="just">
              <a:lnSpc>
                <a:spcPts val="17460"/>
              </a:lnSpc>
            </a:pPr>
            <a:r>
              <a:rPr lang="en-US" sz="18000" spc="-936">
                <a:solidFill>
                  <a:srgbClr val="F2788E">
                    <a:alpha val="49804"/>
                  </a:srgbClr>
                </a:solidFill>
                <a:latin typeface="The Seasons"/>
                <a:ea typeface="The Seasons"/>
                <a:cs typeface="The Seasons"/>
                <a:sym typeface="The Seasons"/>
              </a:rPr>
              <a:t>discussão</a:t>
            </a:r>
          </a:p>
        </p:txBody>
      </p:sp>
      <p:sp>
        <p:nvSpPr>
          <p:cNvPr id="4" name="TextBox 4"/>
          <p:cNvSpPr txBox="1"/>
          <p:nvPr/>
        </p:nvSpPr>
        <p:spPr>
          <a:xfrm>
            <a:off x="1028700" y="1850923"/>
            <a:ext cx="7715755" cy="1005205"/>
          </a:xfrm>
          <a:prstGeom prst="rect">
            <a:avLst/>
          </a:prstGeom>
        </p:spPr>
        <p:txBody>
          <a:bodyPr lIns="0" tIns="0" rIns="0" bIns="0" rtlCol="0" anchor="t">
            <a:spAutoFit/>
          </a:bodyPr>
          <a:lstStyle/>
          <a:p>
            <a:pPr algn="l">
              <a:lnSpc>
                <a:spcPts val="3920"/>
              </a:lnSpc>
            </a:pPr>
            <a:r>
              <a:rPr lang="en-US" sz="2800">
                <a:solidFill>
                  <a:srgbClr val="000000"/>
                </a:solidFill>
                <a:latin typeface="Poppins"/>
                <a:ea typeface="Poppins"/>
                <a:cs typeface="Poppins"/>
                <a:sym typeface="Poppins"/>
              </a:rPr>
              <a:t>Percepção materna acerca da participação do pai além do pré-natal</a:t>
            </a:r>
          </a:p>
        </p:txBody>
      </p:sp>
      <p:sp>
        <p:nvSpPr>
          <p:cNvPr id="5" name="Freeform 5"/>
          <p:cNvSpPr/>
          <p:nvPr/>
        </p:nvSpPr>
        <p:spPr>
          <a:xfrm>
            <a:off x="13971295" y="192762"/>
            <a:ext cx="3286799" cy="4108499"/>
          </a:xfrm>
          <a:custGeom>
            <a:avLst/>
            <a:gdLst/>
            <a:ahLst/>
            <a:cxnLst/>
            <a:rect l="l" t="t" r="r" b="b"/>
            <a:pathLst>
              <a:path w="3286799" h="4108499">
                <a:moveTo>
                  <a:pt x="0" y="0"/>
                </a:moveTo>
                <a:lnTo>
                  <a:pt x="3286799" y="0"/>
                </a:lnTo>
                <a:lnTo>
                  <a:pt x="3286799" y="4108498"/>
                </a:lnTo>
                <a:lnTo>
                  <a:pt x="0" y="4108498"/>
                </a:lnTo>
                <a:lnTo>
                  <a:pt x="0" y="0"/>
                </a:lnTo>
                <a:close/>
              </a:path>
            </a:pathLst>
          </a:custGeom>
          <a:blipFill>
            <a:blip r:embed="rId2"/>
            <a:stretch>
              <a:fillRect/>
            </a:stretch>
          </a:blipFill>
        </p:spPr>
      </p:sp>
      <p:sp>
        <p:nvSpPr>
          <p:cNvPr id="6" name="TextBox 6"/>
          <p:cNvSpPr txBox="1"/>
          <p:nvPr/>
        </p:nvSpPr>
        <p:spPr>
          <a:xfrm>
            <a:off x="7041490" y="8226545"/>
            <a:ext cx="11246510" cy="2524626"/>
          </a:xfrm>
          <a:prstGeom prst="rect">
            <a:avLst/>
          </a:prstGeom>
        </p:spPr>
        <p:txBody>
          <a:bodyPr lIns="0" tIns="0" rIns="0" bIns="0" rtlCol="0" anchor="t">
            <a:spAutoFit/>
          </a:bodyPr>
          <a:lstStyle/>
          <a:p>
            <a:pPr algn="r">
              <a:lnSpc>
                <a:spcPts val="17413"/>
              </a:lnSpc>
            </a:pPr>
            <a:r>
              <a:rPr lang="en-US" sz="17951" spc="-933">
                <a:solidFill>
                  <a:srgbClr val="F2788E">
                    <a:alpha val="31765"/>
                  </a:srgbClr>
                </a:solidFill>
                <a:latin typeface="The Seasons"/>
                <a:ea typeface="The Seasons"/>
                <a:cs typeface="The Seasons"/>
                <a:sym typeface="The Seasons"/>
              </a:rPr>
              <a:t>parto</a:t>
            </a:r>
          </a:p>
        </p:txBody>
      </p:sp>
      <p:grpSp>
        <p:nvGrpSpPr>
          <p:cNvPr id="7" name="Group 7"/>
          <p:cNvGrpSpPr/>
          <p:nvPr/>
        </p:nvGrpSpPr>
        <p:grpSpPr>
          <a:xfrm>
            <a:off x="1028700" y="6197975"/>
            <a:ext cx="7829550" cy="2308599"/>
            <a:chOff x="0" y="0"/>
            <a:chExt cx="10439400" cy="3078132"/>
          </a:xfrm>
        </p:grpSpPr>
        <p:grpSp>
          <p:nvGrpSpPr>
            <p:cNvPr id="8" name="Group 8"/>
            <p:cNvGrpSpPr/>
            <p:nvPr/>
          </p:nvGrpSpPr>
          <p:grpSpPr>
            <a:xfrm>
              <a:off x="0" y="0"/>
              <a:ext cx="10439400" cy="3078132"/>
              <a:chOff x="0" y="0"/>
              <a:chExt cx="101548363" cy="29942263"/>
            </a:xfrm>
          </p:grpSpPr>
          <p:sp>
            <p:nvSpPr>
              <p:cNvPr id="9" name="Freeform 9"/>
              <p:cNvSpPr/>
              <p:nvPr/>
            </p:nvSpPr>
            <p:spPr>
              <a:xfrm>
                <a:off x="72390" y="72390"/>
                <a:ext cx="101403587" cy="29797483"/>
              </a:xfrm>
              <a:custGeom>
                <a:avLst/>
                <a:gdLst/>
                <a:ahLst/>
                <a:cxnLst/>
                <a:rect l="l" t="t" r="r" b="b"/>
                <a:pathLst>
                  <a:path w="101403587" h="29797483">
                    <a:moveTo>
                      <a:pt x="0" y="0"/>
                    </a:moveTo>
                    <a:lnTo>
                      <a:pt x="101403587" y="0"/>
                    </a:lnTo>
                    <a:lnTo>
                      <a:pt x="101403587" y="29797483"/>
                    </a:lnTo>
                    <a:lnTo>
                      <a:pt x="0" y="29797483"/>
                    </a:lnTo>
                    <a:lnTo>
                      <a:pt x="0" y="0"/>
                    </a:lnTo>
                    <a:close/>
                  </a:path>
                </a:pathLst>
              </a:custGeom>
              <a:solidFill>
                <a:srgbClr val="F6C4E2"/>
              </a:solidFill>
            </p:spPr>
          </p:sp>
          <p:sp>
            <p:nvSpPr>
              <p:cNvPr id="10" name="Freeform 10"/>
              <p:cNvSpPr/>
              <p:nvPr/>
            </p:nvSpPr>
            <p:spPr>
              <a:xfrm>
                <a:off x="0" y="0"/>
                <a:ext cx="101548363" cy="29942262"/>
              </a:xfrm>
              <a:custGeom>
                <a:avLst/>
                <a:gdLst/>
                <a:ahLst/>
                <a:cxnLst/>
                <a:rect l="l" t="t" r="r" b="b"/>
                <a:pathLst>
                  <a:path w="101548363" h="29942262">
                    <a:moveTo>
                      <a:pt x="101403584" y="29797484"/>
                    </a:moveTo>
                    <a:lnTo>
                      <a:pt x="101548363" y="29797484"/>
                    </a:lnTo>
                    <a:lnTo>
                      <a:pt x="101548363" y="29942262"/>
                    </a:lnTo>
                    <a:lnTo>
                      <a:pt x="101403584" y="29942262"/>
                    </a:lnTo>
                    <a:lnTo>
                      <a:pt x="101403584" y="29797484"/>
                    </a:lnTo>
                    <a:close/>
                    <a:moveTo>
                      <a:pt x="0" y="144780"/>
                    </a:moveTo>
                    <a:lnTo>
                      <a:pt x="144780" y="144780"/>
                    </a:lnTo>
                    <a:lnTo>
                      <a:pt x="144780" y="29797484"/>
                    </a:lnTo>
                    <a:lnTo>
                      <a:pt x="0" y="29797484"/>
                    </a:lnTo>
                    <a:lnTo>
                      <a:pt x="0" y="144780"/>
                    </a:lnTo>
                    <a:close/>
                    <a:moveTo>
                      <a:pt x="0" y="29797484"/>
                    </a:moveTo>
                    <a:lnTo>
                      <a:pt x="144780" y="29797484"/>
                    </a:lnTo>
                    <a:lnTo>
                      <a:pt x="144780" y="29942262"/>
                    </a:lnTo>
                    <a:lnTo>
                      <a:pt x="0" y="29942262"/>
                    </a:lnTo>
                    <a:lnTo>
                      <a:pt x="0" y="29797484"/>
                    </a:lnTo>
                    <a:close/>
                    <a:moveTo>
                      <a:pt x="101403584" y="144780"/>
                    </a:moveTo>
                    <a:lnTo>
                      <a:pt x="101548363" y="144780"/>
                    </a:lnTo>
                    <a:lnTo>
                      <a:pt x="101548363" y="29797484"/>
                    </a:lnTo>
                    <a:lnTo>
                      <a:pt x="101403584" y="29797484"/>
                    </a:lnTo>
                    <a:lnTo>
                      <a:pt x="101403584" y="144780"/>
                    </a:lnTo>
                    <a:close/>
                    <a:moveTo>
                      <a:pt x="144780" y="29797484"/>
                    </a:moveTo>
                    <a:lnTo>
                      <a:pt x="101403584" y="29797484"/>
                    </a:lnTo>
                    <a:lnTo>
                      <a:pt x="101403584" y="29942262"/>
                    </a:lnTo>
                    <a:lnTo>
                      <a:pt x="144780" y="29942262"/>
                    </a:lnTo>
                    <a:lnTo>
                      <a:pt x="144780" y="29797484"/>
                    </a:lnTo>
                    <a:close/>
                    <a:moveTo>
                      <a:pt x="101403584" y="0"/>
                    </a:moveTo>
                    <a:lnTo>
                      <a:pt x="101548363" y="0"/>
                    </a:lnTo>
                    <a:lnTo>
                      <a:pt x="101548363" y="144780"/>
                    </a:lnTo>
                    <a:lnTo>
                      <a:pt x="101403584" y="144780"/>
                    </a:lnTo>
                    <a:lnTo>
                      <a:pt x="101403584" y="0"/>
                    </a:lnTo>
                    <a:close/>
                    <a:moveTo>
                      <a:pt x="0" y="0"/>
                    </a:moveTo>
                    <a:lnTo>
                      <a:pt x="144780" y="0"/>
                    </a:lnTo>
                    <a:lnTo>
                      <a:pt x="144780" y="144780"/>
                    </a:lnTo>
                    <a:lnTo>
                      <a:pt x="0" y="144780"/>
                    </a:lnTo>
                    <a:lnTo>
                      <a:pt x="0" y="0"/>
                    </a:lnTo>
                    <a:close/>
                    <a:moveTo>
                      <a:pt x="144780" y="0"/>
                    </a:moveTo>
                    <a:lnTo>
                      <a:pt x="101403584" y="0"/>
                    </a:lnTo>
                    <a:lnTo>
                      <a:pt x="101403584" y="144780"/>
                    </a:lnTo>
                    <a:lnTo>
                      <a:pt x="144780" y="144780"/>
                    </a:lnTo>
                    <a:lnTo>
                      <a:pt x="144780" y="0"/>
                    </a:lnTo>
                    <a:close/>
                  </a:path>
                </a:pathLst>
              </a:custGeom>
              <a:solidFill>
                <a:srgbClr val="000000"/>
              </a:solidFill>
            </p:spPr>
          </p:sp>
        </p:grpSp>
        <p:sp>
          <p:nvSpPr>
            <p:cNvPr id="11" name="TextBox 11"/>
            <p:cNvSpPr txBox="1"/>
            <p:nvPr/>
          </p:nvSpPr>
          <p:spPr>
            <a:xfrm>
              <a:off x="212396" y="179954"/>
              <a:ext cx="10014608" cy="2632498"/>
            </a:xfrm>
            <a:prstGeom prst="rect">
              <a:avLst/>
            </a:prstGeom>
          </p:spPr>
          <p:txBody>
            <a:bodyPr lIns="0" tIns="0" rIns="0" bIns="0" rtlCol="0" anchor="t">
              <a:spAutoFit/>
            </a:bodyPr>
            <a:lstStyle/>
            <a:p>
              <a:pPr algn="just">
                <a:lnSpc>
                  <a:spcPts val="3919"/>
                </a:lnSpc>
              </a:pPr>
              <a:r>
                <a:rPr lang="en-US" sz="2799" i="1">
                  <a:solidFill>
                    <a:srgbClr val="000000"/>
                  </a:solidFill>
                  <a:latin typeface="Poppins Light Italics"/>
                  <a:ea typeface="Poppins Light Italics"/>
                  <a:cs typeface="Poppins Light Italics"/>
                  <a:sym typeface="Poppins Light Italics"/>
                </a:rPr>
                <a:t>“Foi bom, ele me ajudou pra caramba. No parto, me acalmou ali. Na medida do possível, porque ele também estava nervoso.” (P8)</a:t>
              </a:r>
            </a:p>
          </p:txBody>
        </p:sp>
      </p:grpSp>
      <p:grpSp>
        <p:nvGrpSpPr>
          <p:cNvPr id="12" name="Group 12"/>
          <p:cNvGrpSpPr/>
          <p:nvPr/>
        </p:nvGrpSpPr>
        <p:grpSpPr>
          <a:xfrm>
            <a:off x="9425253" y="6197975"/>
            <a:ext cx="7832841" cy="2308599"/>
            <a:chOff x="0" y="0"/>
            <a:chExt cx="10443788" cy="3078132"/>
          </a:xfrm>
        </p:grpSpPr>
        <p:grpSp>
          <p:nvGrpSpPr>
            <p:cNvPr id="13" name="Group 13"/>
            <p:cNvGrpSpPr/>
            <p:nvPr/>
          </p:nvGrpSpPr>
          <p:grpSpPr>
            <a:xfrm>
              <a:off x="0" y="0"/>
              <a:ext cx="10443788" cy="3078132"/>
              <a:chOff x="0" y="0"/>
              <a:chExt cx="101591043" cy="29942263"/>
            </a:xfrm>
          </p:grpSpPr>
          <p:sp>
            <p:nvSpPr>
              <p:cNvPr id="14" name="Freeform 14"/>
              <p:cNvSpPr/>
              <p:nvPr/>
            </p:nvSpPr>
            <p:spPr>
              <a:xfrm>
                <a:off x="72390" y="72390"/>
                <a:ext cx="101446263" cy="29797483"/>
              </a:xfrm>
              <a:custGeom>
                <a:avLst/>
                <a:gdLst/>
                <a:ahLst/>
                <a:cxnLst/>
                <a:rect l="l" t="t" r="r" b="b"/>
                <a:pathLst>
                  <a:path w="101446263" h="29797483">
                    <a:moveTo>
                      <a:pt x="0" y="0"/>
                    </a:moveTo>
                    <a:lnTo>
                      <a:pt x="101446263" y="0"/>
                    </a:lnTo>
                    <a:lnTo>
                      <a:pt x="101446263" y="29797483"/>
                    </a:lnTo>
                    <a:lnTo>
                      <a:pt x="0" y="29797483"/>
                    </a:lnTo>
                    <a:lnTo>
                      <a:pt x="0" y="0"/>
                    </a:lnTo>
                    <a:close/>
                  </a:path>
                </a:pathLst>
              </a:custGeom>
              <a:solidFill>
                <a:srgbClr val="F6C4E2"/>
              </a:solidFill>
            </p:spPr>
          </p:sp>
          <p:sp>
            <p:nvSpPr>
              <p:cNvPr id="15" name="Freeform 15"/>
              <p:cNvSpPr/>
              <p:nvPr/>
            </p:nvSpPr>
            <p:spPr>
              <a:xfrm>
                <a:off x="0" y="0"/>
                <a:ext cx="101591046" cy="29942262"/>
              </a:xfrm>
              <a:custGeom>
                <a:avLst/>
                <a:gdLst/>
                <a:ahLst/>
                <a:cxnLst/>
                <a:rect l="l" t="t" r="r" b="b"/>
                <a:pathLst>
                  <a:path w="101591046" h="29942262">
                    <a:moveTo>
                      <a:pt x="101446261" y="29797484"/>
                    </a:moveTo>
                    <a:lnTo>
                      <a:pt x="101591046" y="29797484"/>
                    </a:lnTo>
                    <a:lnTo>
                      <a:pt x="101591046" y="29942262"/>
                    </a:lnTo>
                    <a:lnTo>
                      <a:pt x="101446261" y="29942262"/>
                    </a:lnTo>
                    <a:lnTo>
                      <a:pt x="101446261" y="29797484"/>
                    </a:lnTo>
                    <a:close/>
                    <a:moveTo>
                      <a:pt x="0" y="144780"/>
                    </a:moveTo>
                    <a:lnTo>
                      <a:pt x="144780" y="144780"/>
                    </a:lnTo>
                    <a:lnTo>
                      <a:pt x="144780" y="29797484"/>
                    </a:lnTo>
                    <a:lnTo>
                      <a:pt x="0" y="29797484"/>
                    </a:lnTo>
                    <a:lnTo>
                      <a:pt x="0" y="144780"/>
                    </a:lnTo>
                    <a:close/>
                    <a:moveTo>
                      <a:pt x="0" y="29797484"/>
                    </a:moveTo>
                    <a:lnTo>
                      <a:pt x="144780" y="29797484"/>
                    </a:lnTo>
                    <a:lnTo>
                      <a:pt x="144780" y="29942262"/>
                    </a:lnTo>
                    <a:lnTo>
                      <a:pt x="0" y="29942262"/>
                    </a:lnTo>
                    <a:lnTo>
                      <a:pt x="0" y="29797484"/>
                    </a:lnTo>
                    <a:close/>
                    <a:moveTo>
                      <a:pt x="101446261" y="144780"/>
                    </a:moveTo>
                    <a:lnTo>
                      <a:pt x="101591046" y="144780"/>
                    </a:lnTo>
                    <a:lnTo>
                      <a:pt x="101591046" y="29797484"/>
                    </a:lnTo>
                    <a:lnTo>
                      <a:pt x="101446261" y="29797484"/>
                    </a:lnTo>
                    <a:lnTo>
                      <a:pt x="101446261" y="144780"/>
                    </a:lnTo>
                    <a:close/>
                    <a:moveTo>
                      <a:pt x="144780" y="29797484"/>
                    </a:moveTo>
                    <a:lnTo>
                      <a:pt x="101446261" y="29797484"/>
                    </a:lnTo>
                    <a:lnTo>
                      <a:pt x="101446261" y="29942262"/>
                    </a:lnTo>
                    <a:lnTo>
                      <a:pt x="144780" y="29942262"/>
                    </a:lnTo>
                    <a:lnTo>
                      <a:pt x="144780" y="29797484"/>
                    </a:lnTo>
                    <a:close/>
                    <a:moveTo>
                      <a:pt x="101446261" y="0"/>
                    </a:moveTo>
                    <a:lnTo>
                      <a:pt x="101591046" y="0"/>
                    </a:lnTo>
                    <a:lnTo>
                      <a:pt x="101591046" y="144780"/>
                    </a:lnTo>
                    <a:lnTo>
                      <a:pt x="101446261" y="144780"/>
                    </a:lnTo>
                    <a:lnTo>
                      <a:pt x="101446261" y="0"/>
                    </a:lnTo>
                    <a:close/>
                    <a:moveTo>
                      <a:pt x="0" y="0"/>
                    </a:moveTo>
                    <a:lnTo>
                      <a:pt x="144780" y="0"/>
                    </a:lnTo>
                    <a:lnTo>
                      <a:pt x="144780" y="144780"/>
                    </a:lnTo>
                    <a:lnTo>
                      <a:pt x="0" y="144780"/>
                    </a:lnTo>
                    <a:lnTo>
                      <a:pt x="0" y="0"/>
                    </a:lnTo>
                    <a:close/>
                    <a:moveTo>
                      <a:pt x="144780" y="0"/>
                    </a:moveTo>
                    <a:lnTo>
                      <a:pt x="101446261" y="0"/>
                    </a:lnTo>
                    <a:lnTo>
                      <a:pt x="101446261" y="144780"/>
                    </a:lnTo>
                    <a:lnTo>
                      <a:pt x="144780" y="144780"/>
                    </a:lnTo>
                    <a:lnTo>
                      <a:pt x="144780" y="0"/>
                    </a:lnTo>
                    <a:close/>
                  </a:path>
                </a:pathLst>
              </a:custGeom>
              <a:solidFill>
                <a:srgbClr val="000000"/>
              </a:solidFill>
            </p:spPr>
          </p:sp>
        </p:grpSp>
        <p:sp>
          <p:nvSpPr>
            <p:cNvPr id="16" name="TextBox 16"/>
            <p:cNvSpPr txBox="1"/>
            <p:nvPr/>
          </p:nvSpPr>
          <p:spPr>
            <a:xfrm>
              <a:off x="212485" y="179954"/>
              <a:ext cx="10018817" cy="2632498"/>
            </a:xfrm>
            <a:prstGeom prst="rect">
              <a:avLst/>
            </a:prstGeom>
          </p:spPr>
          <p:txBody>
            <a:bodyPr lIns="0" tIns="0" rIns="0" bIns="0" rtlCol="0" anchor="t">
              <a:spAutoFit/>
            </a:bodyPr>
            <a:lstStyle/>
            <a:p>
              <a:pPr algn="just">
                <a:lnSpc>
                  <a:spcPts val="3919"/>
                </a:lnSpc>
              </a:pPr>
              <a:r>
                <a:rPr lang="en-US" sz="2799" i="1">
                  <a:solidFill>
                    <a:srgbClr val="000000"/>
                  </a:solidFill>
                  <a:latin typeface="Poppins Light Italics"/>
                  <a:ea typeface="Poppins Light Italics"/>
                  <a:cs typeface="Poppins Light Italics"/>
                  <a:sym typeface="Poppins Light Italics"/>
                </a:rPr>
                <a:t>“Com alguém ali te dando apoio, fazendo carinho, porque mesmo você sabendo do processo que vai ser, é difícil [...] Mas aí ele estava lá e foi dando apoio.” (P19)</a:t>
              </a: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971295" y="192762"/>
            <a:ext cx="3286799" cy="4108499"/>
          </a:xfrm>
          <a:custGeom>
            <a:avLst/>
            <a:gdLst/>
            <a:ahLst/>
            <a:cxnLst/>
            <a:rect l="l" t="t" r="r" b="b"/>
            <a:pathLst>
              <a:path w="3286799" h="4108499">
                <a:moveTo>
                  <a:pt x="0" y="0"/>
                </a:moveTo>
                <a:lnTo>
                  <a:pt x="3286799" y="0"/>
                </a:lnTo>
                <a:lnTo>
                  <a:pt x="3286799" y="4108498"/>
                </a:lnTo>
                <a:lnTo>
                  <a:pt x="0" y="4108498"/>
                </a:lnTo>
                <a:lnTo>
                  <a:pt x="0" y="0"/>
                </a:lnTo>
                <a:close/>
              </a:path>
            </a:pathLst>
          </a:custGeom>
          <a:blipFill>
            <a:blip r:embed="rId2"/>
            <a:stretch>
              <a:fillRect/>
            </a:stretch>
          </a:blipFill>
        </p:spPr>
      </p:sp>
      <p:sp>
        <p:nvSpPr>
          <p:cNvPr id="3" name="TextBox 3"/>
          <p:cNvSpPr txBox="1"/>
          <p:nvPr/>
        </p:nvSpPr>
        <p:spPr>
          <a:xfrm>
            <a:off x="7041490" y="8226545"/>
            <a:ext cx="11246510" cy="2524626"/>
          </a:xfrm>
          <a:prstGeom prst="rect">
            <a:avLst/>
          </a:prstGeom>
        </p:spPr>
        <p:txBody>
          <a:bodyPr lIns="0" tIns="0" rIns="0" bIns="0" rtlCol="0" anchor="t">
            <a:spAutoFit/>
          </a:bodyPr>
          <a:lstStyle/>
          <a:p>
            <a:pPr algn="r">
              <a:lnSpc>
                <a:spcPts val="17413"/>
              </a:lnSpc>
            </a:pPr>
            <a:r>
              <a:rPr lang="en-US" sz="17951" spc="-933">
                <a:solidFill>
                  <a:srgbClr val="F2788E">
                    <a:alpha val="31765"/>
                  </a:srgbClr>
                </a:solidFill>
                <a:latin typeface="The Seasons"/>
                <a:ea typeface="The Seasons"/>
                <a:cs typeface="The Seasons"/>
                <a:sym typeface="The Seasons"/>
              </a:rPr>
              <a:t>parto</a:t>
            </a:r>
          </a:p>
        </p:txBody>
      </p:sp>
      <p:grpSp>
        <p:nvGrpSpPr>
          <p:cNvPr id="4" name="Group 4"/>
          <p:cNvGrpSpPr/>
          <p:nvPr/>
        </p:nvGrpSpPr>
        <p:grpSpPr>
          <a:xfrm>
            <a:off x="2297191" y="4757178"/>
            <a:ext cx="13693617" cy="2803899"/>
            <a:chOff x="0" y="0"/>
            <a:chExt cx="18258156" cy="3738532"/>
          </a:xfrm>
        </p:grpSpPr>
        <p:grpSp>
          <p:nvGrpSpPr>
            <p:cNvPr id="5" name="Group 5"/>
            <p:cNvGrpSpPr/>
            <p:nvPr/>
          </p:nvGrpSpPr>
          <p:grpSpPr>
            <a:xfrm>
              <a:off x="0" y="0"/>
              <a:ext cx="18258156" cy="3738532"/>
              <a:chOff x="0" y="0"/>
              <a:chExt cx="177604642" cy="36366247"/>
            </a:xfrm>
          </p:grpSpPr>
          <p:sp>
            <p:nvSpPr>
              <p:cNvPr id="6" name="Freeform 6"/>
              <p:cNvSpPr/>
              <p:nvPr/>
            </p:nvSpPr>
            <p:spPr>
              <a:xfrm>
                <a:off x="72390" y="72390"/>
                <a:ext cx="177459868" cy="36221469"/>
              </a:xfrm>
              <a:custGeom>
                <a:avLst/>
                <a:gdLst/>
                <a:ahLst/>
                <a:cxnLst/>
                <a:rect l="l" t="t" r="r" b="b"/>
                <a:pathLst>
                  <a:path w="177459868" h="36221469">
                    <a:moveTo>
                      <a:pt x="0" y="0"/>
                    </a:moveTo>
                    <a:lnTo>
                      <a:pt x="177459868" y="0"/>
                    </a:lnTo>
                    <a:lnTo>
                      <a:pt x="177459868" y="36221469"/>
                    </a:lnTo>
                    <a:lnTo>
                      <a:pt x="0" y="36221469"/>
                    </a:lnTo>
                    <a:lnTo>
                      <a:pt x="0" y="0"/>
                    </a:lnTo>
                    <a:close/>
                  </a:path>
                </a:pathLst>
              </a:custGeom>
              <a:solidFill>
                <a:srgbClr val="F6C4E2"/>
              </a:solidFill>
            </p:spPr>
          </p:sp>
          <p:sp>
            <p:nvSpPr>
              <p:cNvPr id="7" name="Freeform 7"/>
              <p:cNvSpPr/>
              <p:nvPr/>
            </p:nvSpPr>
            <p:spPr>
              <a:xfrm>
                <a:off x="0" y="0"/>
                <a:ext cx="177604638" cy="36366248"/>
              </a:xfrm>
              <a:custGeom>
                <a:avLst/>
                <a:gdLst/>
                <a:ahLst/>
                <a:cxnLst/>
                <a:rect l="l" t="t" r="r" b="b"/>
                <a:pathLst>
                  <a:path w="177604638" h="36366248">
                    <a:moveTo>
                      <a:pt x="177459866" y="36221467"/>
                    </a:moveTo>
                    <a:lnTo>
                      <a:pt x="177604638" y="36221467"/>
                    </a:lnTo>
                    <a:lnTo>
                      <a:pt x="177604638" y="36366248"/>
                    </a:lnTo>
                    <a:lnTo>
                      <a:pt x="177459866" y="36366248"/>
                    </a:lnTo>
                    <a:lnTo>
                      <a:pt x="177459866" y="36221467"/>
                    </a:lnTo>
                    <a:close/>
                    <a:moveTo>
                      <a:pt x="0" y="144780"/>
                    </a:moveTo>
                    <a:lnTo>
                      <a:pt x="144780" y="144780"/>
                    </a:lnTo>
                    <a:lnTo>
                      <a:pt x="144780" y="36221467"/>
                    </a:lnTo>
                    <a:lnTo>
                      <a:pt x="0" y="36221467"/>
                    </a:lnTo>
                    <a:lnTo>
                      <a:pt x="0" y="144780"/>
                    </a:lnTo>
                    <a:close/>
                    <a:moveTo>
                      <a:pt x="0" y="36221467"/>
                    </a:moveTo>
                    <a:lnTo>
                      <a:pt x="144780" y="36221467"/>
                    </a:lnTo>
                    <a:lnTo>
                      <a:pt x="144780" y="36366248"/>
                    </a:lnTo>
                    <a:lnTo>
                      <a:pt x="0" y="36366248"/>
                    </a:lnTo>
                    <a:lnTo>
                      <a:pt x="0" y="36221467"/>
                    </a:lnTo>
                    <a:close/>
                    <a:moveTo>
                      <a:pt x="177459866" y="144780"/>
                    </a:moveTo>
                    <a:lnTo>
                      <a:pt x="177604638" y="144780"/>
                    </a:lnTo>
                    <a:lnTo>
                      <a:pt x="177604638" y="36221467"/>
                    </a:lnTo>
                    <a:lnTo>
                      <a:pt x="177459866" y="36221467"/>
                    </a:lnTo>
                    <a:lnTo>
                      <a:pt x="177459866" y="144780"/>
                    </a:lnTo>
                    <a:close/>
                    <a:moveTo>
                      <a:pt x="144780" y="36221467"/>
                    </a:moveTo>
                    <a:lnTo>
                      <a:pt x="177459866" y="36221467"/>
                    </a:lnTo>
                    <a:lnTo>
                      <a:pt x="177459866" y="36366248"/>
                    </a:lnTo>
                    <a:lnTo>
                      <a:pt x="144780" y="36366248"/>
                    </a:lnTo>
                    <a:lnTo>
                      <a:pt x="144780" y="36221467"/>
                    </a:lnTo>
                    <a:close/>
                    <a:moveTo>
                      <a:pt x="177459866" y="0"/>
                    </a:moveTo>
                    <a:lnTo>
                      <a:pt x="177604638" y="0"/>
                    </a:lnTo>
                    <a:lnTo>
                      <a:pt x="177604638" y="144780"/>
                    </a:lnTo>
                    <a:lnTo>
                      <a:pt x="177459866" y="144780"/>
                    </a:lnTo>
                    <a:lnTo>
                      <a:pt x="177459866" y="0"/>
                    </a:lnTo>
                    <a:close/>
                    <a:moveTo>
                      <a:pt x="0" y="0"/>
                    </a:moveTo>
                    <a:lnTo>
                      <a:pt x="144780" y="0"/>
                    </a:lnTo>
                    <a:lnTo>
                      <a:pt x="144780" y="144780"/>
                    </a:lnTo>
                    <a:lnTo>
                      <a:pt x="0" y="144780"/>
                    </a:lnTo>
                    <a:lnTo>
                      <a:pt x="0" y="0"/>
                    </a:lnTo>
                    <a:close/>
                    <a:moveTo>
                      <a:pt x="144780" y="0"/>
                    </a:moveTo>
                    <a:lnTo>
                      <a:pt x="177459866" y="0"/>
                    </a:lnTo>
                    <a:lnTo>
                      <a:pt x="177459866" y="144780"/>
                    </a:lnTo>
                    <a:lnTo>
                      <a:pt x="144780" y="144780"/>
                    </a:lnTo>
                    <a:lnTo>
                      <a:pt x="144780" y="0"/>
                    </a:lnTo>
                    <a:close/>
                  </a:path>
                </a:pathLst>
              </a:custGeom>
              <a:solidFill>
                <a:srgbClr val="000000"/>
              </a:solidFill>
            </p:spPr>
          </p:sp>
        </p:grpSp>
        <p:sp>
          <p:nvSpPr>
            <p:cNvPr id="8" name="TextBox 8"/>
            <p:cNvSpPr txBox="1"/>
            <p:nvPr/>
          </p:nvSpPr>
          <p:spPr>
            <a:xfrm>
              <a:off x="371473" y="179954"/>
              <a:ext cx="17515209" cy="3292898"/>
            </a:xfrm>
            <a:prstGeom prst="rect">
              <a:avLst/>
            </a:prstGeom>
          </p:spPr>
          <p:txBody>
            <a:bodyPr lIns="0" tIns="0" rIns="0" bIns="0" rtlCol="0" anchor="t">
              <a:spAutoFit/>
            </a:bodyPr>
            <a:lstStyle/>
            <a:p>
              <a:pPr algn="just">
                <a:lnSpc>
                  <a:spcPts val="3919"/>
                </a:lnSpc>
              </a:pPr>
              <a:r>
                <a:rPr lang="en-US" sz="2799" i="1">
                  <a:solidFill>
                    <a:srgbClr val="000000"/>
                  </a:solidFill>
                  <a:latin typeface="Poppins Light Italics"/>
                  <a:ea typeface="Poppins Light Italics"/>
                  <a:cs typeface="Poppins Light Italics"/>
                  <a:sym typeface="Poppins Light Italics"/>
                </a:rPr>
                <a:t>“Eu subi, ele (bebê) ficou em observação, e ele (pai) ficou lá, não queria sair de perto, ficou bem preocupado mesmo, quando levaram o I. (bebê) pro pediatra né, [...] e aí ele toda hora perguntando cadê meu filho? Eu não posso ficar com ele não? Posso ficar lá com ele não? Aí quando liberaram ele foi, e aí não queria mais voltar não (risos)” (P13)</a:t>
              </a:r>
            </a:p>
          </p:txBody>
        </p:sp>
      </p:grpSp>
      <p:sp>
        <p:nvSpPr>
          <p:cNvPr id="9" name="TextBox 9"/>
          <p:cNvSpPr txBox="1"/>
          <p:nvPr/>
        </p:nvSpPr>
        <p:spPr>
          <a:xfrm>
            <a:off x="-205562" y="-119913"/>
            <a:ext cx="10599782" cy="2516520"/>
          </a:xfrm>
          <a:prstGeom prst="rect">
            <a:avLst/>
          </a:prstGeom>
        </p:spPr>
        <p:txBody>
          <a:bodyPr lIns="0" tIns="0" rIns="0" bIns="0" rtlCol="0" anchor="t">
            <a:spAutoFit/>
          </a:bodyPr>
          <a:lstStyle/>
          <a:p>
            <a:pPr algn="just">
              <a:lnSpc>
                <a:spcPts val="17460"/>
              </a:lnSpc>
            </a:pPr>
            <a:r>
              <a:rPr lang="en-US" sz="18000" spc="-936">
                <a:solidFill>
                  <a:srgbClr val="F2788E">
                    <a:alpha val="49804"/>
                  </a:srgbClr>
                </a:solidFill>
                <a:latin typeface="The Seasons"/>
                <a:ea typeface="The Seasons"/>
                <a:cs typeface="The Seasons"/>
                <a:sym typeface="The Seasons"/>
              </a:rPr>
              <a:t>discussão</a:t>
            </a:r>
          </a:p>
        </p:txBody>
      </p:sp>
      <p:sp>
        <p:nvSpPr>
          <p:cNvPr id="10" name="TextBox 10"/>
          <p:cNvSpPr txBox="1"/>
          <p:nvPr/>
        </p:nvSpPr>
        <p:spPr>
          <a:xfrm>
            <a:off x="1028700" y="1850923"/>
            <a:ext cx="7832841" cy="1005205"/>
          </a:xfrm>
          <a:prstGeom prst="rect">
            <a:avLst/>
          </a:prstGeom>
        </p:spPr>
        <p:txBody>
          <a:bodyPr lIns="0" tIns="0" rIns="0" bIns="0" rtlCol="0" anchor="t">
            <a:spAutoFit/>
          </a:bodyPr>
          <a:lstStyle/>
          <a:p>
            <a:pPr algn="l">
              <a:lnSpc>
                <a:spcPts val="3920"/>
              </a:lnSpc>
            </a:pPr>
            <a:r>
              <a:rPr lang="en-US" sz="2800">
                <a:solidFill>
                  <a:srgbClr val="000000"/>
                </a:solidFill>
                <a:latin typeface="Poppins"/>
                <a:ea typeface="Poppins"/>
                <a:cs typeface="Poppins"/>
                <a:sym typeface="Poppins"/>
              </a:rPr>
              <a:t>Percepção materna acerca da participação do pai além do pré-natal</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00" y="4858559"/>
            <a:ext cx="0" cy="446057"/>
          </a:xfrm>
          <a:prstGeom prst="rect">
            <a:avLst/>
          </a:prstGeom>
        </p:spPr>
        <p:txBody>
          <a:bodyPr lIns="0" tIns="0" rIns="0" bIns="0" rtlCol="0" anchor="t">
            <a:spAutoFit/>
          </a:bodyPr>
          <a:lstStyle/>
          <a:p>
            <a:pPr algn="ctr">
              <a:lnSpc>
                <a:spcPts val="3613"/>
              </a:lnSpc>
              <a:spcBef>
                <a:spcPct val="0"/>
              </a:spcBef>
            </a:pPr>
            <a:endParaRPr/>
          </a:p>
        </p:txBody>
      </p:sp>
      <p:sp>
        <p:nvSpPr>
          <p:cNvPr id="3" name="TextBox 3"/>
          <p:cNvSpPr txBox="1"/>
          <p:nvPr/>
        </p:nvSpPr>
        <p:spPr>
          <a:xfrm>
            <a:off x="1028700" y="3284788"/>
            <a:ext cx="12785637" cy="3268347"/>
          </a:xfrm>
          <a:prstGeom prst="rect">
            <a:avLst/>
          </a:prstGeom>
        </p:spPr>
        <p:txBody>
          <a:bodyPr lIns="0" tIns="0" rIns="0" bIns="0" rtlCol="0" anchor="t">
            <a:spAutoFit/>
          </a:bodyPr>
          <a:lstStyle/>
          <a:p>
            <a:pPr marL="604516" lvl="1" indent="-302258" algn="just">
              <a:lnSpc>
                <a:spcPts val="5599"/>
              </a:lnSpc>
              <a:buFont typeface="Arial"/>
              <a:buChar char="•"/>
            </a:pPr>
            <a:r>
              <a:rPr lang="en-US" sz="2799">
                <a:solidFill>
                  <a:srgbClr val="000000"/>
                </a:solidFill>
                <a:latin typeface="Poppins"/>
                <a:ea typeface="Poppins"/>
                <a:cs typeface="Poppins"/>
                <a:sym typeface="Poppins"/>
              </a:rPr>
              <a:t>Assim como na gestação, a participação no pós-parto também é entendida de forma muito diversa, como:</a:t>
            </a:r>
          </a:p>
          <a:p>
            <a:pPr algn="just">
              <a:lnSpc>
                <a:spcPts val="3919"/>
              </a:lnSpc>
            </a:pPr>
            <a:endParaRPr lang="en-US" sz="2799">
              <a:solidFill>
                <a:srgbClr val="000000"/>
              </a:solidFill>
              <a:latin typeface="Poppins"/>
              <a:ea typeface="Poppins"/>
              <a:cs typeface="Poppins"/>
              <a:sym typeface="Poppins"/>
            </a:endParaRPr>
          </a:p>
          <a:p>
            <a:pPr marL="1209032" lvl="2" indent="-403011" algn="just">
              <a:lnSpc>
                <a:spcPts val="5599"/>
              </a:lnSpc>
              <a:buFont typeface="Arial"/>
              <a:buChar char="⚬"/>
            </a:pPr>
            <a:r>
              <a:rPr lang="en-US" sz="2799">
                <a:solidFill>
                  <a:srgbClr val="000000"/>
                </a:solidFill>
                <a:latin typeface="Poppins"/>
                <a:ea typeface="Poppins"/>
                <a:cs typeface="Poppins"/>
                <a:sym typeface="Poppins"/>
              </a:rPr>
              <a:t>Participação voltada para os </a:t>
            </a:r>
            <a:r>
              <a:rPr lang="en-US" sz="2799" b="1">
                <a:solidFill>
                  <a:srgbClr val="000000"/>
                </a:solidFill>
                <a:latin typeface="Poppins Semi-Bold"/>
                <a:ea typeface="Poppins Semi-Bold"/>
                <a:cs typeface="Poppins Semi-Bold"/>
                <a:sym typeface="Poppins Semi-Bold"/>
              </a:rPr>
              <a:t>primeiros dias após o nascimento;</a:t>
            </a:r>
          </a:p>
          <a:p>
            <a:pPr marL="1209032" lvl="2" indent="-403011" algn="just">
              <a:lnSpc>
                <a:spcPts val="5599"/>
              </a:lnSpc>
              <a:buFont typeface="Arial"/>
              <a:buChar char="⚬"/>
            </a:pPr>
            <a:r>
              <a:rPr lang="en-US" sz="2799">
                <a:solidFill>
                  <a:srgbClr val="000000"/>
                </a:solidFill>
                <a:latin typeface="Poppins"/>
                <a:ea typeface="Poppins"/>
                <a:cs typeface="Poppins"/>
                <a:sym typeface="Poppins"/>
              </a:rPr>
              <a:t>Participação na </a:t>
            </a:r>
            <a:r>
              <a:rPr lang="en-US" sz="2799" b="1">
                <a:solidFill>
                  <a:srgbClr val="000000"/>
                </a:solidFill>
                <a:latin typeface="Poppins Semi-Bold"/>
                <a:ea typeface="Poppins Semi-Bold"/>
                <a:cs typeface="Poppins Semi-Bold"/>
                <a:sym typeface="Poppins Semi-Bold"/>
              </a:rPr>
              <a:t>criação do filho</a:t>
            </a:r>
            <a:r>
              <a:rPr lang="en-US" sz="2799">
                <a:solidFill>
                  <a:srgbClr val="000000"/>
                </a:solidFill>
                <a:latin typeface="Poppins"/>
                <a:ea typeface="Poppins"/>
                <a:cs typeface="Poppins"/>
                <a:sym typeface="Poppins"/>
              </a:rPr>
              <a:t> ao longo prazo; </a:t>
            </a:r>
          </a:p>
        </p:txBody>
      </p:sp>
      <p:sp>
        <p:nvSpPr>
          <p:cNvPr id="4" name="TextBox 4"/>
          <p:cNvSpPr txBox="1"/>
          <p:nvPr/>
        </p:nvSpPr>
        <p:spPr>
          <a:xfrm>
            <a:off x="1028700" y="1850923"/>
            <a:ext cx="7813242" cy="1005205"/>
          </a:xfrm>
          <a:prstGeom prst="rect">
            <a:avLst/>
          </a:prstGeom>
        </p:spPr>
        <p:txBody>
          <a:bodyPr lIns="0" tIns="0" rIns="0" bIns="0" rtlCol="0" anchor="t">
            <a:spAutoFit/>
          </a:bodyPr>
          <a:lstStyle/>
          <a:p>
            <a:pPr algn="l">
              <a:lnSpc>
                <a:spcPts val="3920"/>
              </a:lnSpc>
            </a:pPr>
            <a:r>
              <a:rPr lang="en-US" sz="2800">
                <a:solidFill>
                  <a:srgbClr val="000000"/>
                </a:solidFill>
                <a:latin typeface="Poppins"/>
                <a:ea typeface="Poppins"/>
                <a:cs typeface="Poppins"/>
                <a:sym typeface="Poppins"/>
              </a:rPr>
              <a:t>Percepção materna acerca da participação do pai além do pré-natal</a:t>
            </a:r>
          </a:p>
        </p:txBody>
      </p:sp>
      <p:sp>
        <p:nvSpPr>
          <p:cNvPr id="5" name="TextBox 5"/>
          <p:cNvSpPr txBox="1"/>
          <p:nvPr/>
        </p:nvSpPr>
        <p:spPr>
          <a:xfrm>
            <a:off x="4935752" y="8109585"/>
            <a:ext cx="13352248" cy="2516505"/>
          </a:xfrm>
          <a:prstGeom prst="rect">
            <a:avLst/>
          </a:prstGeom>
        </p:spPr>
        <p:txBody>
          <a:bodyPr lIns="0" tIns="0" rIns="0" bIns="0" rtlCol="0" anchor="t">
            <a:spAutoFit/>
          </a:bodyPr>
          <a:lstStyle/>
          <a:p>
            <a:pPr algn="r">
              <a:lnSpc>
                <a:spcPts val="17460"/>
              </a:lnSpc>
            </a:pPr>
            <a:r>
              <a:rPr lang="en-US" sz="18000" spc="-936">
                <a:solidFill>
                  <a:srgbClr val="F2788E">
                    <a:alpha val="49804"/>
                  </a:srgbClr>
                </a:solidFill>
                <a:latin typeface="The Seasons"/>
                <a:ea typeface="The Seasons"/>
                <a:cs typeface="The Seasons"/>
                <a:sym typeface="The Seasons"/>
              </a:rPr>
              <a:t>pós-parto</a:t>
            </a:r>
          </a:p>
        </p:txBody>
      </p:sp>
      <p:sp>
        <p:nvSpPr>
          <p:cNvPr id="6" name="Freeform 6"/>
          <p:cNvSpPr/>
          <p:nvPr/>
        </p:nvSpPr>
        <p:spPr>
          <a:xfrm>
            <a:off x="13971295" y="192762"/>
            <a:ext cx="3286799" cy="4108499"/>
          </a:xfrm>
          <a:custGeom>
            <a:avLst/>
            <a:gdLst/>
            <a:ahLst/>
            <a:cxnLst/>
            <a:rect l="l" t="t" r="r" b="b"/>
            <a:pathLst>
              <a:path w="3286799" h="4108499">
                <a:moveTo>
                  <a:pt x="0" y="0"/>
                </a:moveTo>
                <a:lnTo>
                  <a:pt x="3286799" y="0"/>
                </a:lnTo>
                <a:lnTo>
                  <a:pt x="3286799" y="4108498"/>
                </a:lnTo>
                <a:lnTo>
                  <a:pt x="0" y="4108498"/>
                </a:lnTo>
                <a:lnTo>
                  <a:pt x="0" y="0"/>
                </a:lnTo>
                <a:close/>
              </a:path>
            </a:pathLst>
          </a:custGeom>
          <a:blipFill>
            <a:blip r:embed="rId2"/>
            <a:stretch>
              <a:fillRect/>
            </a:stretch>
          </a:blipFill>
        </p:spPr>
      </p:sp>
      <p:sp>
        <p:nvSpPr>
          <p:cNvPr id="7" name="TextBox 7"/>
          <p:cNvSpPr txBox="1"/>
          <p:nvPr/>
        </p:nvSpPr>
        <p:spPr>
          <a:xfrm>
            <a:off x="-205562" y="-119913"/>
            <a:ext cx="10193530" cy="2516520"/>
          </a:xfrm>
          <a:prstGeom prst="rect">
            <a:avLst/>
          </a:prstGeom>
        </p:spPr>
        <p:txBody>
          <a:bodyPr lIns="0" tIns="0" rIns="0" bIns="0" rtlCol="0" anchor="t">
            <a:spAutoFit/>
          </a:bodyPr>
          <a:lstStyle/>
          <a:p>
            <a:pPr algn="just">
              <a:lnSpc>
                <a:spcPts val="17460"/>
              </a:lnSpc>
            </a:pPr>
            <a:r>
              <a:rPr lang="en-US" sz="18000" spc="-936">
                <a:solidFill>
                  <a:srgbClr val="F2788E">
                    <a:alpha val="49804"/>
                  </a:srgbClr>
                </a:solidFill>
                <a:latin typeface="The Seasons"/>
                <a:ea typeface="The Seasons"/>
                <a:cs typeface="The Seasons"/>
                <a:sym typeface="The Seasons"/>
              </a:rPr>
              <a:t>discussão</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6288" y="4099755"/>
            <a:ext cx="7850538" cy="1813299"/>
            <a:chOff x="0" y="0"/>
            <a:chExt cx="10467384" cy="2417732"/>
          </a:xfrm>
        </p:grpSpPr>
        <p:grpSp>
          <p:nvGrpSpPr>
            <p:cNvPr id="3" name="Group 3"/>
            <p:cNvGrpSpPr/>
            <p:nvPr/>
          </p:nvGrpSpPr>
          <p:grpSpPr>
            <a:xfrm>
              <a:off x="0" y="0"/>
              <a:ext cx="10467384" cy="2417732"/>
              <a:chOff x="0" y="0"/>
              <a:chExt cx="101820579" cy="23518279"/>
            </a:xfrm>
          </p:grpSpPr>
          <p:sp>
            <p:nvSpPr>
              <p:cNvPr id="4" name="Freeform 4"/>
              <p:cNvSpPr/>
              <p:nvPr/>
            </p:nvSpPr>
            <p:spPr>
              <a:xfrm>
                <a:off x="72390" y="72390"/>
                <a:ext cx="101675799" cy="23373500"/>
              </a:xfrm>
              <a:custGeom>
                <a:avLst/>
                <a:gdLst/>
                <a:ahLst/>
                <a:cxnLst/>
                <a:rect l="l" t="t" r="r" b="b"/>
                <a:pathLst>
                  <a:path w="101675799" h="23373500">
                    <a:moveTo>
                      <a:pt x="0" y="0"/>
                    </a:moveTo>
                    <a:lnTo>
                      <a:pt x="101675799" y="0"/>
                    </a:lnTo>
                    <a:lnTo>
                      <a:pt x="101675799" y="23373500"/>
                    </a:lnTo>
                    <a:lnTo>
                      <a:pt x="0" y="23373500"/>
                    </a:lnTo>
                    <a:lnTo>
                      <a:pt x="0" y="0"/>
                    </a:lnTo>
                    <a:close/>
                  </a:path>
                </a:pathLst>
              </a:custGeom>
              <a:solidFill>
                <a:srgbClr val="E38EB9">
                  <a:alpha val="49804"/>
                </a:srgbClr>
              </a:solidFill>
            </p:spPr>
          </p:sp>
          <p:sp>
            <p:nvSpPr>
              <p:cNvPr id="5" name="Freeform 5"/>
              <p:cNvSpPr/>
              <p:nvPr/>
            </p:nvSpPr>
            <p:spPr>
              <a:xfrm>
                <a:off x="0" y="0"/>
                <a:ext cx="101820576" cy="23518279"/>
              </a:xfrm>
              <a:custGeom>
                <a:avLst/>
                <a:gdLst/>
                <a:ahLst/>
                <a:cxnLst/>
                <a:rect l="l" t="t" r="r" b="b"/>
                <a:pathLst>
                  <a:path w="101820576" h="23518279">
                    <a:moveTo>
                      <a:pt x="101675797" y="23373499"/>
                    </a:moveTo>
                    <a:lnTo>
                      <a:pt x="101820576" y="23373499"/>
                    </a:lnTo>
                    <a:lnTo>
                      <a:pt x="101820576" y="23518279"/>
                    </a:lnTo>
                    <a:lnTo>
                      <a:pt x="101675797" y="23518279"/>
                    </a:lnTo>
                    <a:lnTo>
                      <a:pt x="101675797" y="23373499"/>
                    </a:lnTo>
                    <a:close/>
                    <a:moveTo>
                      <a:pt x="0" y="144780"/>
                    </a:moveTo>
                    <a:lnTo>
                      <a:pt x="144780" y="144780"/>
                    </a:lnTo>
                    <a:lnTo>
                      <a:pt x="144780" y="23373499"/>
                    </a:lnTo>
                    <a:lnTo>
                      <a:pt x="0" y="23373499"/>
                    </a:lnTo>
                    <a:lnTo>
                      <a:pt x="0" y="144780"/>
                    </a:lnTo>
                    <a:close/>
                    <a:moveTo>
                      <a:pt x="0" y="23373499"/>
                    </a:moveTo>
                    <a:lnTo>
                      <a:pt x="144780" y="23373499"/>
                    </a:lnTo>
                    <a:lnTo>
                      <a:pt x="144780" y="23518279"/>
                    </a:lnTo>
                    <a:lnTo>
                      <a:pt x="0" y="23518279"/>
                    </a:lnTo>
                    <a:lnTo>
                      <a:pt x="0" y="23373499"/>
                    </a:lnTo>
                    <a:close/>
                    <a:moveTo>
                      <a:pt x="101675797" y="144780"/>
                    </a:moveTo>
                    <a:lnTo>
                      <a:pt x="101820576" y="144780"/>
                    </a:lnTo>
                    <a:lnTo>
                      <a:pt x="101820576" y="23373499"/>
                    </a:lnTo>
                    <a:lnTo>
                      <a:pt x="101675797" y="23373499"/>
                    </a:lnTo>
                    <a:lnTo>
                      <a:pt x="101675797" y="144780"/>
                    </a:lnTo>
                    <a:close/>
                    <a:moveTo>
                      <a:pt x="144780" y="23373499"/>
                    </a:moveTo>
                    <a:lnTo>
                      <a:pt x="101675797" y="23373499"/>
                    </a:lnTo>
                    <a:lnTo>
                      <a:pt x="101675797" y="23518279"/>
                    </a:lnTo>
                    <a:lnTo>
                      <a:pt x="144780" y="23518279"/>
                    </a:lnTo>
                    <a:lnTo>
                      <a:pt x="144780" y="23373499"/>
                    </a:lnTo>
                    <a:close/>
                    <a:moveTo>
                      <a:pt x="101675797" y="0"/>
                    </a:moveTo>
                    <a:lnTo>
                      <a:pt x="101820576" y="0"/>
                    </a:lnTo>
                    <a:lnTo>
                      <a:pt x="101820576" y="144780"/>
                    </a:lnTo>
                    <a:lnTo>
                      <a:pt x="101675797" y="144780"/>
                    </a:lnTo>
                    <a:lnTo>
                      <a:pt x="101675797" y="0"/>
                    </a:lnTo>
                    <a:close/>
                    <a:moveTo>
                      <a:pt x="0" y="0"/>
                    </a:moveTo>
                    <a:lnTo>
                      <a:pt x="144780" y="0"/>
                    </a:lnTo>
                    <a:lnTo>
                      <a:pt x="144780" y="144780"/>
                    </a:lnTo>
                    <a:lnTo>
                      <a:pt x="0" y="144780"/>
                    </a:lnTo>
                    <a:lnTo>
                      <a:pt x="0" y="0"/>
                    </a:lnTo>
                    <a:close/>
                    <a:moveTo>
                      <a:pt x="144780" y="0"/>
                    </a:moveTo>
                    <a:lnTo>
                      <a:pt x="101675797" y="0"/>
                    </a:lnTo>
                    <a:lnTo>
                      <a:pt x="101675797" y="144780"/>
                    </a:lnTo>
                    <a:lnTo>
                      <a:pt x="144780" y="144780"/>
                    </a:lnTo>
                    <a:lnTo>
                      <a:pt x="144780" y="0"/>
                    </a:lnTo>
                    <a:close/>
                  </a:path>
                </a:pathLst>
              </a:custGeom>
              <a:solidFill>
                <a:srgbClr val="000000">
                  <a:alpha val="49804"/>
                </a:srgbClr>
              </a:solidFill>
            </p:spPr>
          </p:sp>
        </p:grpSp>
        <p:sp>
          <p:nvSpPr>
            <p:cNvPr id="6" name="TextBox 6"/>
            <p:cNvSpPr txBox="1"/>
            <p:nvPr/>
          </p:nvSpPr>
          <p:spPr>
            <a:xfrm>
              <a:off x="212965" y="179954"/>
              <a:ext cx="10041454" cy="1972098"/>
            </a:xfrm>
            <a:prstGeom prst="rect">
              <a:avLst/>
            </a:prstGeom>
          </p:spPr>
          <p:txBody>
            <a:bodyPr lIns="0" tIns="0" rIns="0" bIns="0" rtlCol="0" anchor="t">
              <a:spAutoFit/>
            </a:bodyPr>
            <a:lstStyle/>
            <a:p>
              <a:pPr algn="just">
                <a:lnSpc>
                  <a:spcPts val="3919"/>
                </a:lnSpc>
              </a:pPr>
              <a:r>
                <a:rPr lang="en-US" sz="2799" i="1">
                  <a:solidFill>
                    <a:srgbClr val="000000"/>
                  </a:solidFill>
                  <a:latin typeface="Poppins Light Italics"/>
                  <a:ea typeface="Poppins Light Italics"/>
                  <a:cs typeface="Poppins Light Italics"/>
                  <a:sym typeface="Poppins Light Italics"/>
                </a:rPr>
                <a:t> “É, o pós-parto ele ficou aqui comigo também. Ele me deu super suporte e apoio também. Ele cuidou dela”. (P11)</a:t>
              </a:r>
            </a:p>
          </p:txBody>
        </p:sp>
      </p:grpSp>
      <p:sp>
        <p:nvSpPr>
          <p:cNvPr id="7" name="TextBox 7"/>
          <p:cNvSpPr txBox="1"/>
          <p:nvPr/>
        </p:nvSpPr>
        <p:spPr>
          <a:xfrm>
            <a:off x="5106391" y="8321818"/>
            <a:ext cx="13352248" cy="2516505"/>
          </a:xfrm>
          <a:prstGeom prst="rect">
            <a:avLst/>
          </a:prstGeom>
        </p:spPr>
        <p:txBody>
          <a:bodyPr lIns="0" tIns="0" rIns="0" bIns="0" rtlCol="0" anchor="t">
            <a:spAutoFit/>
          </a:bodyPr>
          <a:lstStyle/>
          <a:p>
            <a:pPr algn="r">
              <a:lnSpc>
                <a:spcPts val="17460"/>
              </a:lnSpc>
            </a:pPr>
            <a:r>
              <a:rPr lang="en-US" sz="18000" spc="-936">
                <a:solidFill>
                  <a:srgbClr val="F2788E">
                    <a:alpha val="32941"/>
                  </a:srgbClr>
                </a:solidFill>
                <a:latin typeface="The Seasons"/>
                <a:ea typeface="The Seasons"/>
                <a:cs typeface="The Seasons"/>
                <a:sym typeface="The Seasons"/>
              </a:rPr>
              <a:t>pós-parto</a:t>
            </a:r>
          </a:p>
        </p:txBody>
      </p:sp>
      <p:grpSp>
        <p:nvGrpSpPr>
          <p:cNvPr id="8" name="Group 8"/>
          <p:cNvGrpSpPr/>
          <p:nvPr/>
        </p:nvGrpSpPr>
        <p:grpSpPr>
          <a:xfrm>
            <a:off x="1026288" y="6074979"/>
            <a:ext cx="7850538" cy="2308599"/>
            <a:chOff x="0" y="0"/>
            <a:chExt cx="10467384" cy="3078132"/>
          </a:xfrm>
        </p:grpSpPr>
        <p:grpSp>
          <p:nvGrpSpPr>
            <p:cNvPr id="9" name="Group 9"/>
            <p:cNvGrpSpPr/>
            <p:nvPr/>
          </p:nvGrpSpPr>
          <p:grpSpPr>
            <a:xfrm>
              <a:off x="0" y="0"/>
              <a:ext cx="10467384" cy="3078132"/>
              <a:chOff x="0" y="0"/>
              <a:chExt cx="101820579" cy="29942263"/>
            </a:xfrm>
          </p:grpSpPr>
          <p:sp>
            <p:nvSpPr>
              <p:cNvPr id="10" name="Freeform 10"/>
              <p:cNvSpPr/>
              <p:nvPr/>
            </p:nvSpPr>
            <p:spPr>
              <a:xfrm>
                <a:off x="72390" y="72390"/>
                <a:ext cx="101675799" cy="29797483"/>
              </a:xfrm>
              <a:custGeom>
                <a:avLst/>
                <a:gdLst/>
                <a:ahLst/>
                <a:cxnLst/>
                <a:rect l="l" t="t" r="r" b="b"/>
                <a:pathLst>
                  <a:path w="101675799" h="29797483">
                    <a:moveTo>
                      <a:pt x="0" y="0"/>
                    </a:moveTo>
                    <a:lnTo>
                      <a:pt x="101675799" y="0"/>
                    </a:lnTo>
                    <a:lnTo>
                      <a:pt x="101675799" y="29797483"/>
                    </a:lnTo>
                    <a:lnTo>
                      <a:pt x="0" y="29797483"/>
                    </a:lnTo>
                    <a:lnTo>
                      <a:pt x="0" y="0"/>
                    </a:lnTo>
                    <a:close/>
                  </a:path>
                </a:pathLst>
              </a:custGeom>
              <a:solidFill>
                <a:srgbClr val="F6C4E2"/>
              </a:solidFill>
            </p:spPr>
          </p:sp>
          <p:sp>
            <p:nvSpPr>
              <p:cNvPr id="11" name="Freeform 11"/>
              <p:cNvSpPr/>
              <p:nvPr/>
            </p:nvSpPr>
            <p:spPr>
              <a:xfrm>
                <a:off x="0" y="0"/>
                <a:ext cx="101820576" cy="29942262"/>
              </a:xfrm>
              <a:custGeom>
                <a:avLst/>
                <a:gdLst/>
                <a:ahLst/>
                <a:cxnLst/>
                <a:rect l="l" t="t" r="r" b="b"/>
                <a:pathLst>
                  <a:path w="101820576" h="29942262">
                    <a:moveTo>
                      <a:pt x="101675797" y="29797484"/>
                    </a:moveTo>
                    <a:lnTo>
                      <a:pt x="101820576" y="29797484"/>
                    </a:lnTo>
                    <a:lnTo>
                      <a:pt x="101820576" y="29942262"/>
                    </a:lnTo>
                    <a:lnTo>
                      <a:pt x="101675797" y="29942262"/>
                    </a:lnTo>
                    <a:lnTo>
                      <a:pt x="101675797" y="29797484"/>
                    </a:lnTo>
                    <a:close/>
                    <a:moveTo>
                      <a:pt x="0" y="144780"/>
                    </a:moveTo>
                    <a:lnTo>
                      <a:pt x="144780" y="144780"/>
                    </a:lnTo>
                    <a:lnTo>
                      <a:pt x="144780" y="29797484"/>
                    </a:lnTo>
                    <a:lnTo>
                      <a:pt x="0" y="29797484"/>
                    </a:lnTo>
                    <a:lnTo>
                      <a:pt x="0" y="144780"/>
                    </a:lnTo>
                    <a:close/>
                    <a:moveTo>
                      <a:pt x="0" y="29797484"/>
                    </a:moveTo>
                    <a:lnTo>
                      <a:pt x="144780" y="29797484"/>
                    </a:lnTo>
                    <a:lnTo>
                      <a:pt x="144780" y="29942262"/>
                    </a:lnTo>
                    <a:lnTo>
                      <a:pt x="0" y="29942262"/>
                    </a:lnTo>
                    <a:lnTo>
                      <a:pt x="0" y="29797484"/>
                    </a:lnTo>
                    <a:close/>
                    <a:moveTo>
                      <a:pt x="101675797" y="144780"/>
                    </a:moveTo>
                    <a:lnTo>
                      <a:pt x="101820576" y="144780"/>
                    </a:lnTo>
                    <a:lnTo>
                      <a:pt x="101820576" y="29797484"/>
                    </a:lnTo>
                    <a:lnTo>
                      <a:pt x="101675797" y="29797484"/>
                    </a:lnTo>
                    <a:lnTo>
                      <a:pt x="101675797" y="144780"/>
                    </a:lnTo>
                    <a:close/>
                    <a:moveTo>
                      <a:pt x="144780" y="29797484"/>
                    </a:moveTo>
                    <a:lnTo>
                      <a:pt x="101675797" y="29797484"/>
                    </a:lnTo>
                    <a:lnTo>
                      <a:pt x="101675797" y="29942262"/>
                    </a:lnTo>
                    <a:lnTo>
                      <a:pt x="144780" y="29942262"/>
                    </a:lnTo>
                    <a:lnTo>
                      <a:pt x="144780" y="29797484"/>
                    </a:lnTo>
                    <a:close/>
                    <a:moveTo>
                      <a:pt x="101675797" y="0"/>
                    </a:moveTo>
                    <a:lnTo>
                      <a:pt x="101820576" y="0"/>
                    </a:lnTo>
                    <a:lnTo>
                      <a:pt x="101820576" y="144780"/>
                    </a:lnTo>
                    <a:lnTo>
                      <a:pt x="101675797" y="144780"/>
                    </a:lnTo>
                    <a:lnTo>
                      <a:pt x="101675797" y="0"/>
                    </a:lnTo>
                    <a:close/>
                    <a:moveTo>
                      <a:pt x="0" y="0"/>
                    </a:moveTo>
                    <a:lnTo>
                      <a:pt x="144780" y="0"/>
                    </a:lnTo>
                    <a:lnTo>
                      <a:pt x="144780" y="144780"/>
                    </a:lnTo>
                    <a:lnTo>
                      <a:pt x="0" y="144780"/>
                    </a:lnTo>
                    <a:lnTo>
                      <a:pt x="0" y="0"/>
                    </a:lnTo>
                    <a:close/>
                    <a:moveTo>
                      <a:pt x="144780" y="0"/>
                    </a:moveTo>
                    <a:lnTo>
                      <a:pt x="101675797" y="0"/>
                    </a:lnTo>
                    <a:lnTo>
                      <a:pt x="101675797" y="144780"/>
                    </a:lnTo>
                    <a:lnTo>
                      <a:pt x="144780" y="144780"/>
                    </a:lnTo>
                    <a:lnTo>
                      <a:pt x="144780" y="0"/>
                    </a:lnTo>
                    <a:close/>
                  </a:path>
                </a:pathLst>
              </a:custGeom>
              <a:solidFill>
                <a:srgbClr val="000000"/>
              </a:solidFill>
            </p:spPr>
          </p:sp>
        </p:grpSp>
        <p:sp>
          <p:nvSpPr>
            <p:cNvPr id="12" name="TextBox 12"/>
            <p:cNvSpPr txBox="1"/>
            <p:nvPr/>
          </p:nvSpPr>
          <p:spPr>
            <a:xfrm>
              <a:off x="212965" y="179954"/>
              <a:ext cx="10041454" cy="2632498"/>
            </a:xfrm>
            <a:prstGeom prst="rect">
              <a:avLst/>
            </a:prstGeom>
          </p:spPr>
          <p:txBody>
            <a:bodyPr lIns="0" tIns="0" rIns="0" bIns="0" rtlCol="0" anchor="t">
              <a:spAutoFit/>
            </a:bodyPr>
            <a:lstStyle/>
            <a:p>
              <a:pPr algn="just">
                <a:lnSpc>
                  <a:spcPts val="3919"/>
                </a:lnSpc>
              </a:pPr>
              <a:r>
                <a:rPr lang="en-US" sz="2799" i="1">
                  <a:solidFill>
                    <a:srgbClr val="000000"/>
                  </a:solidFill>
                  <a:latin typeface="Poppins Light Italics"/>
                  <a:ea typeface="Poppins Light Italics"/>
                  <a:cs typeface="Poppins Light Italics"/>
                  <a:sym typeface="Poppins Light Italics"/>
                </a:rPr>
                <a:t>“Faz a diferença né, você não fica tão sobrecarregada, por que os primeiros dias é bem puxado pra se adaptar e tudo é complicado” (P4)</a:t>
              </a:r>
            </a:p>
          </p:txBody>
        </p:sp>
      </p:grpSp>
      <p:grpSp>
        <p:nvGrpSpPr>
          <p:cNvPr id="13" name="Group 13"/>
          <p:cNvGrpSpPr/>
          <p:nvPr/>
        </p:nvGrpSpPr>
        <p:grpSpPr>
          <a:xfrm>
            <a:off x="9408762" y="6074979"/>
            <a:ext cx="7849332" cy="2308599"/>
            <a:chOff x="0" y="0"/>
            <a:chExt cx="10465777" cy="3078132"/>
          </a:xfrm>
        </p:grpSpPr>
        <p:grpSp>
          <p:nvGrpSpPr>
            <p:cNvPr id="14" name="Group 14"/>
            <p:cNvGrpSpPr/>
            <p:nvPr/>
          </p:nvGrpSpPr>
          <p:grpSpPr>
            <a:xfrm>
              <a:off x="0" y="0"/>
              <a:ext cx="10465777" cy="3078132"/>
              <a:chOff x="0" y="0"/>
              <a:chExt cx="101804938" cy="29942263"/>
            </a:xfrm>
          </p:grpSpPr>
          <p:sp>
            <p:nvSpPr>
              <p:cNvPr id="15" name="Freeform 15"/>
              <p:cNvSpPr/>
              <p:nvPr/>
            </p:nvSpPr>
            <p:spPr>
              <a:xfrm>
                <a:off x="72390" y="72390"/>
                <a:ext cx="101660160" cy="29797483"/>
              </a:xfrm>
              <a:custGeom>
                <a:avLst/>
                <a:gdLst/>
                <a:ahLst/>
                <a:cxnLst/>
                <a:rect l="l" t="t" r="r" b="b"/>
                <a:pathLst>
                  <a:path w="101660160" h="29797483">
                    <a:moveTo>
                      <a:pt x="0" y="0"/>
                    </a:moveTo>
                    <a:lnTo>
                      <a:pt x="101660160" y="0"/>
                    </a:lnTo>
                    <a:lnTo>
                      <a:pt x="101660160" y="29797483"/>
                    </a:lnTo>
                    <a:lnTo>
                      <a:pt x="0" y="29797483"/>
                    </a:lnTo>
                    <a:lnTo>
                      <a:pt x="0" y="0"/>
                    </a:lnTo>
                    <a:close/>
                  </a:path>
                </a:pathLst>
              </a:custGeom>
              <a:solidFill>
                <a:srgbClr val="F6C4E2"/>
              </a:solidFill>
            </p:spPr>
          </p:sp>
          <p:sp>
            <p:nvSpPr>
              <p:cNvPr id="16" name="Freeform 16"/>
              <p:cNvSpPr/>
              <p:nvPr/>
            </p:nvSpPr>
            <p:spPr>
              <a:xfrm>
                <a:off x="0" y="0"/>
                <a:ext cx="101804936" cy="29942262"/>
              </a:xfrm>
              <a:custGeom>
                <a:avLst/>
                <a:gdLst/>
                <a:ahLst/>
                <a:cxnLst/>
                <a:rect l="l" t="t" r="r" b="b"/>
                <a:pathLst>
                  <a:path w="101804936" h="29942262">
                    <a:moveTo>
                      <a:pt x="101660158" y="29797484"/>
                    </a:moveTo>
                    <a:lnTo>
                      <a:pt x="101804936" y="29797484"/>
                    </a:lnTo>
                    <a:lnTo>
                      <a:pt x="101804936" y="29942262"/>
                    </a:lnTo>
                    <a:lnTo>
                      <a:pt x="101660158" y="29942262"/>
                    </a:lnTo>
                    <a:lnTo>
                      <a:pt x="101660158" y="29797484"/>
                    </a:lnTo>
                    <a:close/>
                    <a:moveTo>
                      <a:pt x="0" y="144780"/>
                    </a:moveTo>
                    <a:lnTo>
                      <a:pt x="144780" y="144780"/>
                    </a:lnTo>
                    <a:lnTo>
                      <a:pt x="144780" y="29797484"/>
                    </a:lnTo>
                    <a:lnTo>
                      <a:pt x="0" y="29797484"/>
                    </a:lnTo>
                    <a:lnTo>
                      <a:pt x="0" y="144780"/>
                    </a:lnTo>
                    <a:close/>
                    <a:moveTo>
                      <a:pt x="0" y="29797484"/>
                    </a:moveTo>
                    <a:lnTo>
                      <a:pt x="144780" y="29797484"/>
                    </a:lnTo>
                    <a:lnTo>
                      <a:pt x="144780" y="29942262"/>
                    </a:lnTo>
                    <a:lnTo>
                      <a:pt x="0" y="29942262"/>
                    </a:lnTo>
                    <a:lnTo>
                      <a:pt x="0" y="29797484"/>
                    </a:lnTo>
                    <a:close/>
                    <a:moveTo>
                      <a:pt x="101660158" y="144780"/>
                    </a:moveTo>
                    <a:lnTo>
                      <a:pt x="101804936" y="144780"/>
                    </a:lnTo>
                    <a:lnTo>
                      <a:pt x="101804936" y="29797484"/>
                    </a:lnTo>
                    <a:lnTo>
                      <a:pt x="101660158" y="29797484"/>
                    </a:lnTo>
                    <a:lnTo>
                      <a:pt x="101660158" y="144780"/>
                    </a:lnTo>
                    <a:close/>
                    <a:moveTo>
                      <a:pt x="144780" y="29797484"/>
                    </a:moveTo>
                    <a:lnTo>
                      <a:pt x="101660158" y="29797484"/>
                    </a:lnTo>
                    <a:lnTo>
                      <a:pt x="101660158" y="29942262"/>
                    </a:lnTo>
                    <a:lnTo>
                      <a:pt x="144780" y="29942262"/>
                    </a:lnTo>
                    <a:lnTo>
                      <a:pt x="144780" y="29797484"/>
                    </a:lnTo>
                    <a:close/>
                    <a:moveTo>
                      <a:pt x="101660158" y="0"/>
                    </a:moveTo>
                    <a:lnTo>
                      <a:pt x="101804936" y="0"/>
                    </a:lnTo>
                    <a:lnTo>
                      <a:pt x="101804936" y="144780"/>
                    </a:lnTo>
                    <a:lnTo>
                      <a:pt x="101660158" y="144780"/>
                    </a:lnTo>
                    <a:lnTo>
                      <a:pt x="101660158" y="0"/>
                    </a:lnTo>
                    <a:close/>
                    <a:moveTo>
                      <a:pt x="0" y="0"/>
                    </a:moveTo>
                    <a:lnTo>
                      <a:pt x="144780" y="0"/>
                    </a:lnTo>
                    <a:lnTo>
                      <a:pt x="144780" y="144780"/>
                    </a:lnTo>
                    <a:lnTo>
                      <a:pt x="0" y="144780"/>
                    </a:lnTo>
                    <a:lnTo>
                      <a:pt x="0" y="0"/>
                    </a:lnTo>
                    <a:close/>
                    <a:moveTo>
                      <a:pt x="144780" y="0"/>
                    </a:moveTo>
                    <a:lnTo>
                      <a:pt x="101660158" y="0"/>
                    </a:lnTo>
                    <a:lnTo>
                      <a:pt x="101660158" y="144780"/>
                    </a:lnTo>
                    <a:lnTo>
                      <a:pt x="144780" y="144780"/>
                    </a:lnTo>
                    <a:lnTo>
                      <a:pt x="144780" y="0"/>
                    </a:lnTo>
                    <a:close/>
                  </a:path>
                </a:pathLst>
              </a:custGeom>
              <a:solidFill>
                <a:srgbClr val="000000"/>
              </a:solidFill>
            </p:spPr>
          </p:sp>
        </p:grpSp>
        <p:sp>
          <p:nvSpPr>
            <p:cNvPr id="17" name="TextBox 17"/>
            <p:cNvSpPr txBox="1"/>
            <p:nvPr/>
          </p:nvSpPr>
          <p:spPr>
            <a:xfrm>
              <a:off x="212933" y="179954"/>
              <a:ext cx="10039911" cy="2632498"/>
            </a:xfrm>
            <a:prstGeom prst="rect">
              <a:avLst/>
            </a:prstGeom>
          </p:spPr>
          <p:txBody>
            <a:bodyPr lIns="0" tIns="0" rIns="0" bIns="0" rtlCol="0" anchor="t">
              <a:spAutoFit/>
            </a:bodyPr>
            <a:lstStyle/>
            <a:p>
              <a:pPr algn="just">
                <a:lnSpc>
                  <a:spcPts val="3919"/>
                </a:lnSpc>
              </a:pPr>
              <a:r>
                <a:rPr lang="en-US" sz="2799" i="1">
                  <a:solidFill>
                    <a:srgbClr val="000000"/>
                  </a:solidFill>
                  <a:latin typeface="Poppins Light Italics"/>
                  <a:ea typeface="Poppins Light Italics"/>
                  <a:cs typeface="Poppins Light Italics"/>
                  <a:sym typeface="Poppins Light Italics"/>
                </a:rPr>
                <a:t>“tem que ser presente, ser pai, participar, tem que buscar, levar na creche e nas consultas na clínica da família, tem que ser presente...” (P13)</a:t>
              </a:r>
            </a:p>
          </p:txBody>
        </p:sp>
      </p:grpSp>
      <p:sp>
        <p:nvSpPr>
          <p:cNvPr id="18" name="Freeform 18"/>
          <p:cNvSpPr/>
          <p:nvPr/>
        </p:nvSpPr>
        <p:spPr>
          <a:xfrm>
            <a:off x="13971295" y="192762"/>
            <a:ext cx="3286799" cy="4108499"/>
          </a:xfrm>
          <a:custGeom>
            <a:avLst/>
            <a:gdLst/>
            <a:ahLst/>
            <a:cxnLst/>
            <a:rect l="l" t="t" r="r" b="b"/>
            <a:pathLst>
              <a:path w="3286799" h="4108499">
                <a:moveTo>
                  <a:pt x="0" y="0"/>
                </a:moveTo>
                <a:lnTo>
                  <a:pt x="3286799" y="0"/>
                </a:lnTo>
                <a:lnTo>
                  <a:pt x="3286799" y="4108498"/>
                </a:lnTo>
                <a:lnTo>
                  <a:pt x="0" y="4108498"/>
                </a:lnTo>
                <a:lnTo>
                  <a:pt x="0" y="0"/>
                </a:lnTo>
                <a:close/>
              </a:path>
            </a:pathLst>
          </a:custGeom>
          <a:blipFill>
            <a:blip r:embed="rId2"/>
            <a:stretch>
              <a:fillRect/>
            </a:stretch>
          </a:blipFill>
        </p:spPr>
      </p:sp>
      <p:grpSp>
        <p:nvGrpSpPr>
          <p:cNvPr id="19" name="Group 19"/>
          <p:cNvGrpSpPr/>
          <p:nvPr/>
        </p:nvGrpSpPr>
        <p:grpSpPr>
          <a:xfrm>
            <a:off x="9407556" y="4099755"/>
            <a:ext cx="7850538" cy="1813299"/>
            <a:chOff x="0" y="0"/>
            <a:chExt cx="10467384" cy="2417732"/>
          </a:xfrm>
        </p:grpSpPr>
        <p:grpSp>
          <p:nvGrpSpPr>
            <p:cNvPr id="20" name="Group 20"/>
            <p:cNvGrpSpPr/>
            <p:nvPr/>
          </p:nvGrpSpPr>
          <p:grpSpPr>
            <a:xfrm>
              <a:off x="0" y="0"/>
              <a:ext cx="10467384" cy="2417732"/>
              <a:chOff x="0" y="0"/>
              <a:chExt cx="101820579" cy="23518279"/>
            </a:xfrm>
          </p:grpSpPr>
          <p:sp>
            <p:nvSpPr>
              <p:cNvPr id="21" name="Freeform 21"/>
              <p:cNvSpPr/>
              <p:nvPr/>
            </p:nvSpPr>
            <p:spPr>
              <a:xfrm>
                <a:off x="72390" y="72390"/>
                <a:ext cx="101675799" cy="23373500"/>
              </a:xfrm>
              <a:custGeom>
                <a:avLst/>
                <a:gdLst/>
                <a:ahLst/>
                <a:cxnLst/>
                <a:rect l="l" t="t" r="r" b="b"/>
                <a:pathLst>
                  <a:path w="101675799" h="23373500">
                    <a:moveTo>
                      <a:pt x="0" y="0"/>
                    </a:moveTo>
                    <a:lnTo>
                      <a:pt x="101675799" y="0"/>
                    </a:lnTo>
                    <a:lnTo>
                      <a:pt x="101675799" y="23373500"/>
                    </a:lnTo>
                    <a:lnTo>
                      <a:pt x="0" y="23373500"/>
                    </a:lnTo>
                    <a:lnTo>
                      <a:pt x="0" y="0"/>
                    </a:lnTo>
                    <a:close/>
                  </a:path>
                </a:pathLst>
              </a:custGeom>
              <a:solidFill>
                <a:srgbClr val="F6C4E2"/>
              </a:solidFill>
            </p:spPr>
          </p:sp>
          <p:sp>
            <p:nvSpPr>
              <p:cNvPr id="22" name="Freeform 22"/>
              <p:cNvSpPr/>
              <p:nvPr/>
            </p:nvSpPr>
            <p:spPr>
              <a:xfrm>
                <a:off x="0" y="0"/>
                <a:ext cx="101820576" cy="23518279"/>
              </a:xfrm>
              <a:custGeom>
                <a:avLst/>
                <a:gdLst/>
                <a:ahLst/>
                <a:cxnLst/>
                <a:rect l="l" t="t" r="r" b="b"/>
                <a:pathLst>
                  <a:path w="101820576" h="23518279">
                    <a:moveTo>
                      <a:pt x="101675797" y="23373499"/>
                    </a:moveTo>
                    <a:lnTo>
                      <a:pt x="101820576" y="23373499"/>
                    </a:lnTo>
                    <a:lnTo>
                      <a:pt x="101820576" y="23518279"/>
                    </a:lnTo>
                    <a:lnTo>
                      <a:pt x="101675797" y="23518279"/>
                    </a:lnTo>
                    <a:lnTo>
                      <a:pt x="101675797" y="23373499"/>
                    </a:lnTo>
                    <a:close/>
                    <a:moveTo>
                      <a:pt x="0" y="144780"/>
                    </a:moveTo>
                    <a:lnTo>
                      <a:pt x="144780" y="144780"/>
                    </a:lnTo>
                    <a:lnTo>
                      <a:pt x="144780" y="23373499"/>
                    </a:lnTo>
                    <a:lnTo>
                      <a:pt x="0" y="23373499"/>
                    </a:lnTo>
                    <a:lnTo>
                      <a:pt x="0" y="144780"/>
                    </a:lnTo>
                    <a:close/>
                    <a:moveTo>
                      <a:pt x="0" y="23373499"/>
                    </a:moveTo>
                    <a:lnTo>
                      <a:pt x="144780" y="23373499"/>
                    </a:lnTo>
                    <a:lnTo>
                      <a:pt x="144780" y="23518279"/>
                    </a:lnTo>
                    <a:lnTo>
                      <a:pt x="0" y="23518279"/>
                    </a:lnTo>
                    <a:lnTo>
                      <a:pt x="0" y="23373499"/>
                    </a:lnTo>
                    <a:close/>
                    <a:moveTo>
                      <a:pt x="101675797" y="144780"/>
                    </a:moveTo>
                    <a:lnTo>
                      <a:pt x="101820576" y="144780"/>
                    </a:lnTo>
                    <a:lnTo>
                      <a:pt x="101820576" y="23373499"/>
                    </a:lnTo>
                    <a:lnTo>
                      <a:pt x="101675797" y="23373499"/>
                    </a:lnTo>
                    <a:lnTo>
                      <a:pt x="101675797" y="144780"/>
                    </a:lnTo>
                    <a:close/>
                    <a:moveTo>
                      <a:pt x="144780" y="23373499"/>
                    </a:moveTo>
                    <a:lnTo>
                      <a:pt x="101675797" y="23373499"/>
                    </a:lnTo>
                    <a:lnTo>
                      <a:pt x="101675797" y="23518279"/>
                    </a:lnTo>
                    <a:lnTo>
                      <a:pt x="144780" y="23518279"/>
                    </a:lnTo>
                    <a:lnTo>
                      <a:pt x="144780" y="23373499"/>
                    </a:lnTo>
                    <a:close/>
                    <a:moveTo>
                      <a:pt x="101675797" y="0"/>
                    </a:moveTo>
                    <a:lnTo>
                      <a:pt x="101820576" y="0"/>
                    </a:lnTo>
                    <a:lnTo>
                      <a:pt x="101820576" y="144780"/>
                    </a:lnTo>
                    <a:lnTo>
                      <a:pt x="101675797" y="144780"/>
                    </a:lnTo>
                    <a:lnTo>
                      <a:pt x="101675797" y="0"/>
                    </a:lnTo>
                    <a:close/>
                    <a:moveTo>
                      <a:pt x="0" y="0"/>
                    </a:moveTo>
                    <a:lnTo>
                      <a:pt x="144780" y="0"/>
                    </a:lnTo>
                    <a:lnTo>
                      <a:pt x="144780" y="144780"/>
                    </a:lnTo>
                    <a:lnTo>
                      <a:pt x="0" y="144780"/>
                    </a:lnTo>
                    <a:lnTo>
                      <a:pt x="0" y="0"/>
                    </a:lnTo>
                    <a:close/>
                    <a:moveTo>
                      <a:pt x="144780" y="0"/>
                    </a:moveTo>
                    <a:lnTo>
                      <a:pt x="101675797" y="0"/>
                    </a:lnTo>
                    <a:lnTo>
                      <a:pt x="101675797" y="144780"/>
                    </a:lnTo>
                    <a:lnTo>
                      <a:pt x="144780" y="144780"/>
                    </a:lnTo>
                    <a:lnTo>
                      <a:pt x="144780" y="0"/>
                    </a:lnTo>
                    <a:close/>
                  </a:path>
                </a:pathLst>
              </a:custGeom>
              <a:solidFill>
                <a:srgbClr val="000000"/>
              </a:solidFill>
            </p:spPr>
          </p:sp>
        </p:grpSp>
        <p:sp>
          <p:nvSpPr>
            <p:cNvPr id="23" name="TextBox 23"/>
            <p:cNvSpPr txBox="1"/>
            <p:nvPr/>
          </p:nvSpPr>
          <p:spPr>
            <a:xfrm>
              <a:off x="212965" y="179954"/>
              <a:ext cx="10041454" cy="1972098"/>
            </a:xfrm>
            <a:prstGeom prst="rect">
              <a:avLst/>
            </a:prstGeom>
          </p:spPr>
          <p:txBody>
            <a:bodyPr lIns="0" tIns="0" rIns="0" bIns="0" rtlCol="0" anchor="t">
              <a:spAutoFit/>
            </a:bodyPr>
            <a:lstStyle/>
            <a:p>
              <a:pPr algn="just">
                <a:lnSpc>
                  <a:spcPts val="3919"/>
                </a:lnSpc>
              </a:pPr>
              <a:r>
                <a:rPr lang="en-US" sz="2799" i="1">
                  <a:solidFill>
                    <a:srgbClr val="000000"/>
                  </a:solidFill>
                  <a:latin typeface="Poppins Light Italics"/>
                  <a:ea typeface="Poppins Light Italics"/>
                  <a:cs typeface="Poppins Light Italics"/>
                  <a:sym typeface="Poppins Light Italics"/>
                </a:rPr>
                <a:t>“Educar, ensinar, também estar no educar. Levar pra vacina, uma reunião da escola.” (P19)</a:t>
              </a:r>
            </a:p>
          </p:txBody>
        </p:sp>
      </p:grpSp>
      <p:sp>
        <p:nvSpPr>
          <p:cNvPr id="24" name="TextBox 24"/>
          <p:cNvSpPr txBox="1"/>
          <p:nvPr/>
        </p:nvSpPr>
        <p:spPr>
          <a:xfrm>
            <a:off x="9409968" y="3494338"/>
            <a:ext cx="3115763" cy="447675"/>
          </a:xfrm>
          <a:prstGeom prst="rect">
            <a:avLst/>
          </a:prstGeom>
        </p:spPr>
        <p:txBody>
          <a:bodyPr lIns="0" tIns="0" rIns="0" bIns="0" rtlCol="0" anchor="t">
            <a:spAutoFit/>
          </a:bodyPr>
          <a:lstStyle/>
          <a:p>
            <a:pPr algn="l">
              <a:lnSpc>
                <a:spcPts val="3359"/>
              </a:lnSpc>
            </a:pPr>
            <a:r>
              <a:rPr lang="en-US" sz="2799" b="1">
                <a:solidFill>
                  <a:srgbClr val="000000"/>
                </a:solidFill>
                <a:latin typeface="Poppins Semi-Bold"/>
                <a:ea typeface="Poppins Semi-Bold"/>
                <a:cs typeface="Poppins Semi-Bold"/>
                <a:sym typeface="Poppins Semi-Bold"/>
              </a:rPr>
              <a:t>No longo prazo:</a:t>
            </a:r>
          </a:p>
        </p:txBody>
      </p:sp>
      <p:sp>
        <p:nvSpPr>
          <p:cNvPr id="25" name="TextBox 25"/>
          <p:cNvSpPr txBox="1"/>
          <p:nvPr/>
        </p:nvSpPr>
        <p:spPr>
          <a:xfrm>
            <a:off x="1028700" y="3494338"/>
            <a:ext cx="4556878" cy="447675"/>
          </a:xfrm>
          <a:prstGeom prst="rect">
            <a:avLst/>
          </a:prstGeom>
        </p:spPr>
        <p:txBody>
          <a:bodyPr lIns="0" tIns="0" rIns="0" bIns="0" rtlCol="0" anchor="t">
            <a:spAutoFit/>
          </a:bodyPr>
          <a:lstStyle/>
          <a:p>
            <a:pPr algn="r">
              <a:lnSpc>
                <a:spcPts val="3359"/>
              </a:lnSpc>
            </a:pPr>
            <a:r>
              <a:rPr lang="en-US" sz="2799" b="1">
                <a:solidFill>
                  <a:srgbClr val="000000"/>
                </a:solidFill>
                <a:latin typeface="Poppins Semi-Bold"/>
                <a:ea typeface="Poppins Semi-Bold"/>
                <a:cs typeface="Poppins Semi-Bold"/>
                <a:sym typeface="Poppins Semi-Bold"/>
              </a:rPr>
              <a:t>Logo após o nascimento:</a:t>
            </a:r>
          </a:p>
        </p:txBody>
      </p:sp>
      <p:sp>
        <p:nvSpPr>
          <p:cNvPr id="26" name="TextBox 26"/>
          <p:cNvSpPr txBox="1"/>
          <p:nvPr/>
        </p:nvSpPr>
        <p:spPr>
          <a:xfrm>
            <a:off x="1028700" y="1850923"/>
            <a:ext cx="7848126" cy="1005205"/>
          </a:xfrm>
          <a:prstGeom prst="rect">
            <a:avLst/>
          </a:prstGeom>
        </p:spPr>
        <p:txBody>
          <a:bodyPr lIns="0" tIns="0" rIns="0" bIns="0" rtlCol="0" anchor="t">
            <a:spAutoFit/>
          </a:bodyPr>
          <a:lstStyle/>
          <a:p>
            <a:pPr algn="l">
              <a:lnSpc>
                <a:spcPts val="3920"/>
              </a:lnSpc>
            </a:pPr>
            <a:r>
              <a:rPr lang="en-US" sz="2800">
                <a:solidFill>
                  <a:srgbClr val="000000"/>
                </a:solidFill>
                <a:latin typeface="Poppins"/>
                <a:ea typeface="Poppins"/>
                <a:cs typeface="Poppins"/>
                <a:sym typeface="Poppins"/>
              </a:rPr>
              <a:t>Percepção materna acerca da participação do pai além do pré-natal</a:t>
            </a:r>
          </a:p>
        </p:txBody>
      </p:sp>
      <p:sp>
        <p:nvSpPr>
          <p:cNvPr id="27" name="TextBox 27"/>
          <p:cNvSpPr txBox="1"/>
          <p:nvPr/>
        </p:nvSpPr>
        <p:spPr>
          <a:xfrm>
            <a:off x="-205562" y="-119913"/>
            <a:ext cx="10193530" cy="2516520"/>
          </a:xfrm>
          <a:prstGeom prst="rect">
            <a:avLst/>
          </a:prstGeom>
        </p:spPr>
        <p:txBody>
          <a:bodyPr lIns="0" tIns="0" rIns="0" bIns="0" rtlCol="0" anchor="t">
            <a:spAutoFit/>
          </a:bodyPr>
          <a:lstStyle/>
          <a:p>
            <a:pPr algn="just">
              <a:lnSpc>
                <a:spcPts val="17460"/>
              </a:lnSpc>
            </a:pPr>
            <a:r>
              <a:rPr lang="en-US" sz="18000" spc="-936">
                <a:solidFill>
                  <a:srgbClr val="F2788E">
                    <a:alpha val="49804"/>
                  </a:srgbClr>
                </a:solidFill>
                <a:latin typeface="The Seasons"/>
                <a:ea typeface="The Seasons"/>
                <a:cs typeface="The Seasons"/>
                <a:sym typeface="The Seasons"/>
              </a:rPr>
              <a:t>discussão</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3401050"/>
            <a:ext cx="9830513" cy="3176906"/>
          </a:xfrm>
          <a:prstGeom prst="rect">
            <a:avLst/>
          </a:prstGeom>
        </p:spPr>
        <p:txBody>
          <a:bodyPr lIns="0" tIns="0" rIns="0" bIns="0" rtlCol="0" anchor="t">
            <a:spAutoFit/>
          </a:bodyPr>
          <a:lstStyle/>
          <a:p>
            <a:pPr algn="just">
              <a:lnSpc>
                <a:spcPts val="4799"/>
              </a:lnSpc>
            </a:pPr>
            <a:r>
              <a:rPr lang="en-US" sz="2999" b="1">
                <a:solidFill>
                  <a:srgbClr val="000000"/>
                </a:solidFill>
                <a:latin typeface="Poppins Semi-Bold"/>
                <a:ea typeface="Poppins Semi-Bold"/>
                <a:cs typeface="Poppins Semi-Bold"/>
                <a:sym typeface="Poppins Semi-Bold"/>
              </a:rPr>
              <a:t>Relataram perceber importância no apoio</a:t>
            </a:r>
            <a:r>
              <a:rPr lang="en-US" sz="2999">
                <a:solidFill>
                  <a:srgbClr val="000000"/>
                </a:solidFill>
                <a:latin typeface="Poppins"/>
                <a:ea typeface="Poppins"/>
                <a:cs typeface="Poppins"/>
                <a:sym typeface="Poppins"/>
              </a:rPr>
              <a:t> </a:t>
            </a:r>
            <a:r>
              <a:rPr lang="en-US" sz="2999" b="1">
                <a:solidFill>
                  <a:srgbClr val="000000"/>
                </a:solidFill>
                <a:latin typeface="Poppins Semi-Bold"/>
                <a:ea typeface="Poppins Semi-Bold"/>
                <a:cs typeface="Poppins Semi-Bold"/>
                <a:sym typeface="Poppins Semi-Bold"/>
              </a:rPr>
              <a:t>do pai </a:t>
            </a:r>
            <a:r>
              <a:rPr lang="en-US" sz="2999">
                <a:solidFill>
                  <a:srgbClr val="000000"/>
                </a:solidFill>
                <a:latin typeface="Poppins"/>
                <a:ea typeface="Poppins"/>
                <a:cs typeface="Poppins"/>
                <a:sym typeface="Poppins"/>
              </a:rPr>
              <a:t>na amamentação, </a:t>
            </a:r>
          </a:p>
          <a:p>
            <a:pPr algn="just">
              <a:lnSpc>
                <a:spcPts val="2407"/>
              </a:lnSpc>
            </a:pPr>
            <a:endParaRPr lang="en-US" sz="2999">
              <a:solidFill>
                <a:srgbClr val="000000"/>
              </a:solidFill>
              <a:latin typeface="Poppins"/>
              <a:ea typeface="Poppins"/>
              <a:cs typeface="Poppins"/>
              <a:sym typeface="Poppins"/>
            </a:endParaRPr>
          </a:p>
          <a:p>
            <a:pPr marL="604516" lvl="1" indent="-302258" algn="just">
              <a:lnSpc>
                <a:spcPts val="4479"/>
              </a:lnSpc>
              <a:buFont typeface="Arial"/>
              <a:buChar char="•"/>
            </a:pPr>
            <a:r>
              <a:rPr lang="en-US" sz="2799">
                <a:solidFill>
                  <a:srgbClr val="000000"/>
                </a:solidFill>
                <a:latin typeface="Poppins"/>
                <a:ea typeface="Poppins"/>
                <a:cs typeface="Poppins"/>
                <a:sym typeface="Poppins"/>
              </a:rPr>
              <a:t>Afirmaram que o </a:t>
            </a:r>
            <a:r>
              <a:rPr lang="en-US" sz="2799" b="1">
                <a:solidFill>
                  <a:srgbClr val="000000"/>
                </a:solidFill>
                <a:latin typeface="Poppins Semi-Bold"/>
                <a:ea typeface="Poppins Semi-Bold"/>
                <a:cs typeface="Poppins Semi-Bold"/>
                <a:sym typeface="Poppins Semi-Bold"/>
              </a:rPr>
              <a:t>pai “não tem papel”</a:t>
            </a:r>
            <a:r>
              <a:rPr lang="en-US" sz="2799">
                <a:solidFill>
                  <a:srgbClr val="000000"/>
                </a:solidFill>
                <a:latin typeface="Poppins"/>
                <a:ea typeface="Poppins"/>
                <a:cs typeface="Poppins"/>
                <a:sym typeface="Poppins"/>
              </a:rPr>
              <a:t> na amamentação, consideram a amamentação uma função exclusivamente da mulher;</a:t>
            </a:r>
          </a:p>
        </p:txBody>
      </p:sp>
      <p:grpSp>
        <p:nvGrpSpPr>
          <p:cNvPr id="3" name="Group 3"/>
          <p:cNvGrpSpPr/>
          <p:nvPr/>
        </p:nvGrpSpPr>
        <p:grpSpPr>
          <a:xfrm>
            <a:off x="11617054" y="1028810"/>
            <a:ext cx="5642246" cy="7110377"/>
            <a:chOff x="0" y="0"/>
            <a:chExt cx="7522994" cy="9480502"/>
          </a:xfrm>
        </p:grpSpPr>
        <p:pic>
          <p:nvPicPr>
            <p:cNvPr id="4" name="Picture 4"/>
            <p:cNvPicPr>
              <a:picLocks noChangeAspect="1"/>
            </p:cNvPicPr>
            <p:nvPr/>
          </p:nvPicPr>
          <p:blipFill>
            <a:blip r:embed="rId2"/>
            <a:stretch>
              <a:fillRect/>
            </a:stretch>
          </p:blipFill>
          <p:spPr>
            <a:xfrm>
              <a:off x="-872175" y="-909225"/>
              <a:ext cx="9304395" cy="10910702"/>
            </a:xfrm>
            <a:prstGeom prst="rect">
              <a:avLst/>
            </a:prstGeom>
          </p:spPr>
        </p:pic>
        <p:sp>
          <p:nvSpPr>
            <p:cNvPr id="5" name="TextBox 5"/>
            <p:cNvSpPr txBox="1"/>
            <p:nvPr/>
          </p:nvSpPr>
          <p:spPr>
            <a:xfrm>
              <a:off x="0" y="9082727"/>
              <a:ext cx="3718964" cy="397775"/>
            </a:xfrm>
            <a:prstGeom prst="rect">
              <a:avLst/>
            </a:prstGeom>
          </p:spPr>
          <p:txBody>
            <a:bodyPr lIns="0" tIns="0" rIns="0" bIns="0" rtlCol="0" anchor="t">
              <a:spAutoFit/>
            </a:bodyPr>
            <a:lstStyle/>
            <a:p>
              <a:pPr algn="ctr">
                <a:lnSpc>
                  <a:spcPts val="2292"/>
                </a:lnSpc>
                <a:spcBef>
                  <a:spcPct val="0"/>
                </a:spcBef>
              </a:pPr>
              <a:r>
                <a:rPr lang="en-US" sz="1910">
                  <a:solidFill>
                    <a:srgbClr val="000000"/>
                  </a:solidFill>
                  <a:latin typeface="Poppins"/>
                  <a:ea typeface="Poppins"/>
                  <a:cs typeface="Poppins"/>
                  <a:sym typeface="Poppins"/>
                </a:rPr>
                <a:t>relata importância</a:t>
              </a:r>
            </a:p>
          </p:txBody>
        </p:sp>
        <p:sp>
          <p:nvSpPr>
            <p:cNvPr id="6" name="TextBox 6"/>
            <p:cNvSpPr txBox="1"/>
            <p:nvPr/>
          </p:nvSpPr>
          <p:spPr>
            <a:xfrm>
              <a:off x="3718964" y="9082727"/>
              <a:ext cx="3804031" cy="397775"/>
            </a:xfrm>
            <a:prstGeom prst="rect">
              <a:avLst/>
            </a:prstGeom>
          </p:spPr>
          <p:txBody>
            <a:bodyPr lIns="0" tIns="0" rIns="0" bIns="0" rtlCol="0" anchor="t">
              <a:spAutoFit/>
            </a:bodyPr>
            <a:lstStyle/>
            <a:p>
              <a:pPr algn="ctr">
                <a:lnSpc>
                  <a:spcPts val="2292"/>
                </a:lnSpc>
                <a:spcBef>
                  <a:spcPct val="0"/>
                </a:spcBef>
              </a:pPr>
              <a:r>
                <a:rPr lang="en-US" sz="1910">
                  <a:solidFill>
                    <a:srgbClr val="000000"/>
                  </a:solidFill>
                  <a:latin typeface="Poppins"/>
                  <a:ea typeface="Poppins"/>
                  <a:cs typeface="Poppins"/>
                  <a:sym typeface="Poppins"/>
                </a:rPr>
                <a:t>não relata importância</a:t>
              </a:r>
            </a:p>
          </p:txBody>
        </p:sp>
      </p:grpSp>
      <p:sp>
        <p:nvSpPr>
          <p:cNvPr id="7" name="TextBox 7"/>
          <p:cNvSpPr txBox="1"/>
          <p:nvPr/>
        </p:nvSpPr>
        <p:spPr>
          <a:xfrm>
            <a:off x="-205562" y="-119913"/>
            <a:ext cx="11254055" cy="2516520"/>
          </a:xfrm>
          <a:prstGeom prst="rect">
            <a:avLst/>
          </a:prstGeom>
        </p:spPr>
        <p:txBody>
          <a:bodyPr lIns="0" tIns="0" rIns="0" bIns="0" rtlCol="0" anchor="t">
            <a:spAutoFit/>
          </a:bodyPr>
          <a:lstStyle/>
          <a:p>
            <a:pPr algn="just">
              <a:lnSpc>
                <a:spcPts val="17460"/>
              </a:lnSpc>
            </a:pPr>
            <a:r>
              <a:rPr lang="en-US" sz="18000" spc="-936">
                <a:solidFill>
                  <a:srgbClr val="F2788E">
                    <a:alpha val="49804"/>
                  </a:srgbClr>
                </a:solidFill>
                <a:latin typeface="The Seasons"/>
                <a:ea typeface="The Seasons"/>
                <a:cs typeface="The Seasons"/>
                <a:sym typeface="The Seasons"/>
              </a:rPr>
              <a:t>discussão</a:t>
            </a:r>
          </a:p>
        </p:txBody>
      </p:sp>
      <p:sp>
        <p:nvSpPr>
          <p:cNvPr id="8" name="TextBox 8"/>
          <p:cNvSpPr txBox="1"/>
          <p:nvPr/>
        </p:nvSpPr>
        <p:spPr>
          <a:xfrm>
            <a:off x="1028700" y="1850923"/>
            <a:ext cx="7814103" cy="1005205"/>
          </a:xfrm>
          <a:prstGeom prst="rect">
            <a:avLst/>
          </a:prstGeom>
        </p:spPr>
        <p:txBody>
          <a:bodyPr lIns="0" tIns="0" rIns="0" bIns="0" rtlCol="0" anchor="t">
            <a:spAutoFit/>
          </a:bodyPr>
          <a:lstStyle/>
          <a:p>
            <a:pPr algn="l">
              <a:lnSpc>
                <a:spcPts val="3920"/>
              </a:lnSpc>
            </a:pPr>
            <a:r>
              <a:rPr lang="en-US" sz="2800">
                <a:solidFill>
                  <a:srgbClr val="000000"/>
                </a:solidFill>
                <a:latin typeface="Poppins"/>
                <a:ea typeface="Poppins"/>
                <a:cs typeface="Poppins"/>
                <a:sym typeface="Poppins"/>
              </a:rPr>
              <a:t>Percepção materna acerca da participação do pai além do pré-natal</a:t>
            </a:r>
          </a:p>
        </p:txBody>
      </p:sp>
      <p:sp>
        <p:nvSpPr>
          <p:cNvPr id="9" name="TextBox 9"/>
          <p:cNvSpPr txBox="1"/>
          <p:nvPr/>
        </p:nvSpPr>
        <p:spPr>
          <a:xfrm>
            <a:off x="-1003889" y="8215386"/>
            <a:ext cx="19693384" cy="2516520"/>
          </a:xfrm>
          <a:prstGeom prst="rect">
            <a:avLst/>
          </a:prstGeom>
        </p:spPr>
        <p:txBody>
          <a:bodyPr lIns="0" tIns="0" rIns="0" bIns="0" rtlCol="0" anchor="t">
            <a:spAutoFit/>
          </a:bodyPr>
          <a:lstStyle/>
          <a:p>
            <a:pPr algn="r">
              <a:lnSpc>
                <a:spcPts val="17460"/>
              </a:lnSpc>
            </a:pPr>
            <a:r>
              <a:rPr lang="en-US" sz="18000" spc="-936">
                <a:solidFill>
                  <a:srgbClr val="F2788E">
                    <a:alpha val="34902"/>
                  </a:srgbClr>
                </a:solidFill>
                <a:latin typeface="The Seasons"/>
                <a:ea typeface="The Seasons"/>
                <a:cs typeface="The Seasons"/>
                <a:sym typeface="The Seasons"/>
              </a:rPr>
              <a:t>amamentação</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559530" y="5732897"/>
            <a:ext cx="13168939" cy="1704975"/>
          </a:xfrm>
          <a:prstGeom prst="rect">
            <a:avLst/>
          </a:prstGeom>
        </p:spPr>
        <p:txBody>
          <a:bodyPr lIns="0" tIns="0" rIns="0" bIns="0" rtlCol="0" anchor="t">
            <a:spAutoFit/>
          </a:bodyPr>
          <a:lstStyle/>
          <a:p>
            <a:pPr algn="just">
              <a:lnSpc>
                <a:spcPts val="3359"/>
              </a:lnSpc>
            </a:pPr>
            <a:r>
              <a:rPr lang="en-US" sz="2799">
                <a:solidFill>
                  <a:srgbClr val="000000"/>
                </a:solidFill>
                <a:latin typeface="Poppins"/>
                <a:ea typeface="Poppins"/>
                <a:cs typeface="Poppins"/>
                <a:sym typeface="Poppins"/>
              </a:rPr>
              <a:t>Esse entendimento ainda é reflexo de uma </a:t>
            </a:r>
            <a:r>
              <a:rPr lang="en-US" sz="2799" b="1">
                <a:solidFill>
                  <a:srgbClr val="000000"/>
                </a:solidFill>
                <a:latin typeface="Poppins Semi-Bold"/>
                <a:ea typeface="Poppins Semi-Bold"/>
                <a:cs typeface="Poppins Semi-Bold"/>
                <a:sym typeface="Poppins Semi-Bold"/>
              </a:rPr>
              <a:t>cultura maternalista que associa o cuidado com o bebê unicamente à mãe</a:t>
            </a:r>
            <a:r>
              <a:rPr lang="en-US" sz="2799">
                <a:solidFill>
                  <a:srgbClr val="000000"/>
                </a:solidFill>
                <a:latin typeface="Poppins"/>
                <a:ea typeface="Poppins"/>
                <a:cs typeface="Poppins"/>
                <a:sym typeface="Poppins"/>
              </a:rPr>
              <a:t>, como evidenciado por estudos que criticam a divisão sexual do cuidado (Bernardi, Mello &amp; Féres-Carneiro, 2023).</a:t>
            </a:r>
          </a:p>
        </p:txBody>
      </p:sp>
      <p:grpSp>
        <p:nvGrpSpPr>
          <p:cNvPr id="3" name="Group 3"/>
          <p:cNvGrpSpPr/>
          <p:nvPr/>
        </p:nvGrpSpPr>
        <p:grpSpPr>
          <a:xfrm>
            <a:off x="2559530" y="3534400"/>
            <a:ext cx="6265389" cy="1317999"/>
            <a:chOff x="0" y="0"/>
            <a:chExt cx="8353853" cy="1757332"/>
          </a:xfrm>
        </p:grpSpPr>
        <p:grpSp>
          <p:nvGrpSpPr>
            <p:cNvPr id="4" name="Group 4"/>
            <p:cNvGrpSpPr/>
            <p:nvPr/>
          </p:nvGrpSpPr>
          <p:grpSpPr>
            <a:xfrm>
              <a:off x="0" y="0"/>
              <a:ext cx="8353853" cy="1757332"/>
              <a:chOff x="0" y="0"/>
              <a:chExt cx="81261380" cy="17094295"/>
            </a:xfrm>
          </p:grpSpPr>
          <p:sp>
            <p:nvSpPr>
              <p:cNvPr id="5" name="Freeform 5"/>
              <p:cNvSpPr/>
              <p:nvPr/>
            </p:nvSpPr>
            <p:spPr>
              <a:xfrm>
                <a:off x="72390" y="72390"/>
                <a:ext cx="81116602" cy="16949515"/>
              </a:xfrm>
              <a:custGeom>
                <a:avLst/>
                <a:gdLst/>
                <a:ahLst/>
                <a:cxnLst/>
                <a:rect l="l" t="t" r="r" b="b"/>
                <a:pathLst>
                  <a:path w="81116602" h="16949515">
                    <a:moveTo>
                      <a:pt x="0" y="0"/>
                    </a:moveTo>
                    <a:lnTo>
                      <a:pt x="81116602" y="0"/>
                    </a:lnTo>
                    <a:lnTo>
                      <a:pt x="81116602" y="16949515"/>
                    </a:lnTo>
                    <a:lnTo>
                      <a:pt x="0" y="16949515"/>
                    </a:lnTo>
                    <a:lnTo>
                      <a:pt x="0" y="0"/>
                    </a:lnTo>
                    <a:close/>
                  </a:path>
                </a:pathLst>
              </a:custGeom>
              <a:solidFill>
                <a:srgbClr val="ED89C6">
                  <a:alpha val="49804"/>
                </a:srgbClr>
              </a:solidFill>
            </p:spPr>
          </p:sp>
          <p:sp>
            <p:nvSpPr>
              <p:cNvPr id="6" name="Freeform 6"/>
              <p:cNvSpPr/>
              <p:nvPr/>
            </p:nvSpPr>
            <p:spPr>
              <a:xfrm>
                <a:off x="0" y="0"/>
                <a:ext cx="81261378" cy="17094296"/>
              </a:xfrm>
              <a:custGeom>
                <a:avLst/>
                <a:gdLst/>
                <a:ahLst/>
                <a:cxnLst/>
                <a:rect l="l" t="t" r="r" b="b"/>
                <a:pathLst>
                  <a:path w="81261378" h="17094296">
                    <a:moveTo>
                      <a:pt x="81116599" y="16949516"/>
                    </a:moveTo>
                    <a:lnTo>
                      <a:pt x="81261378" y="16949516"/>
                    </a:lnTo>
                    <a:lnTo>
                      <a:pt x="81261378" y="17094296"/>
                    </a:lnTo>
                    <a:lnTo>
                      <a:pt x="81116599" y="17094296"/>
                    </a:lnTo>
                    <a:lnTo>
                      <a:pt x="81116599" y="16949516"/>
                    </a:lnTo>
                    <a:close/>
                    <a:moveTo>
                      <a:pt x="0" y="144780"/>
                    </a:moveTo>
                    <a:lnTo>
                      <a:pt x="144780" y="144780"/>
                    </a:lnTo>
                    <a:lnTo>
                      <a:pt x="144780" y="16949516"/>
                    </a:lnTo>
                    <a:lnTo>
                      <a:pt x="0" y="16949516"/>
                    </a:lnTo>
                    <a:lnTo>
                      <a:pt x="0" y="144780"/>
                    </a:lnTo>
                    <a:close/>
                    <a:moveTo>
                      <a:pt x="0" y="16949516"/>
                    </a:moveTo>
                    <a:lnTo>
                      <a:pt x="144780" y="16949516"/>
                    </a:lnTo>
                    <a:lnTo>
                      <a:pt x="144780" y="17094296"/>
                    </a:lnTo>
                    <a:lnTo>
                      <a:pt x="0" y="17094296"/>
                    </a:lnTo>
                    <a:lnTo>
                      <a:pt x="0" y="16949516"/>
                    </a:lnTo>
                    <a:close/>
                    <a:moveTo>
                      <a:pt x="81116599" y="144780"/>
                    </a:moveTo>
                    <a:lnTo>
                      <a:pt x="81261378" y="144780"/>
                    </a:lnTo>
                    <a:lnTo>
                      <a:pt x="81261378" y="16949516"/>
                    </a:lnTo>
                    <a:lnTo>
                      <a:pt x="81116599" y="16949516"/>
                    </a:lnTo>
                    <a:lnTo>
                      <a:pt x="81116599" y="144780"/>
                    </a:lnTo>
                    <a:close/>
                    <a:moveTo>
                      <a:pt x="144780" y="16949516"/>
                    </a:moveTo>
                    <a:lnTo>
                      <a:pt x="81116599" y="16949516"/>
                    </a:lnTo>
                    <a:lnTo>
                      <a:pt x="81116599" y="17094296"/>
                    </a:lnTo>
                    <a:lnTo>
                      <a:pt x="144780" y="17094296"/>
                    </a:lnTo>
                    <a:lnTo>
                      <a:pt x="144780" y="16949516"/>
                    </a:lnTo>
                    <a:close/>
                    <a:moveTo>
                      <a:pt x="81116599" y="0"/>
                    </a:moveTo>
                    <a:lnTo>
                      <a:pt x="81261378" y="0"/>
                    </a:lnTo>
                    <a:lnTo>
                      <a:pt x="81261378" y="144780"/>
                    </a:lnTo>
                    <a:lnTo>
                      <a:pt x="81116599" y="144780"/>
                    </a:lnTo>
                    <a:lnTo>
                      <a:pt x="81116599" y="0"/>
                    </a:lnTo>
                    <a:close/>
                    <a:moveTo>
                      <a:pt x="0" y="0"/>
                    </a:moveTo>
                    <a:lnTo>
                      <a:pt x="144780" y="0"/>
                    </a:lnTo>
                    <a:lnTo>
                      <a:pt x="144780" y="144780"/>
                    </a:lnTo>
                    <a:lnTo>
                      <a:pt x="0" y="144780"/>
                    </a:lnTo>
                    <a:lnTo>
                      <a:pt x="0" y="0"/>
                    </a:lnTo>
                    <a:close/>
                    <a:moveTo>
                      <a:pt x="144780" y="0"/>
                    </a:moveTo>
                    <a:lnTo>
                      <a:pt x="81116599" y="0"/>
                    </a:lnTo>
                    <a:lnTo>
                      <a:pt x="81116599" y="144780"/>
                    </a:lnTo>
                    <a:lnTo>
                      <a:pt x="144780" y="144780"/>
                    </a:lnTo>
                    <a:lnTo>
                      <a:pt x="144780" y="0"/>
                    </a:lnTo>
                    <a:close/>
                  </a:path>
                </a:pathLst>
              </a:custGeom>
              <a:solidFill>
                <a:srgbClr val="000000">
                  <a:alpha val="49804"/>
                </a:srgbClr>
              </a:solidFill>
            </p:spPr>
          </p:sp>
        </p:grpSp>
        <p:sp>
          <p:nvSpPr>
            <p:cNvPr id="7" name="TextBox 7"/>
            <p:cNvSpPr txBox="1"/>
            <p:nvPr/>
          </p:nvSpPr>
          <p:spPr>
            <a:xfrm>
              <a:off x="169964" y="179954"/>
              <a:ext cx="8013924" cy="1311698"/>
            </a:xfrm>
            <a:prstGeom prst="rect">
              <a:avLst/>
            </a:prstGeom>
          </p:spPr>
          <p:txBody>
            <a:bodyPr lIns="0" tIns="0" rIns="0" bIns="0" rtlCol="0" anchor="t">
              <a:spAutoFit/>
            </a:bodyPr>
            <a:lstStyle/>
            <a:p>
              <a:pPr algn="just">
                <a:lnSpc>
                  <a:spcPts val="3919"/>
                </a:lnSpc>
              </a:pPr>
              <a:r>
                <a:rPr lang="en-US" sz="2799" i="1">
                  <a:solidFill>
                    <a:srgbClr val="000000"/>
                  </a:solidFill>
                  <a:latin typeface="Poppins Light Italics"/>
                  <a:ea typeface="Poppins Light Italics"/>
                  <a:cs typeface="Poppins Light Italics"/>
                  <a:sym typeface="Poppins Light Italics"/>
                </a:rPr>
                <a:t>“Não, não tem como, só eu vou amamentar.” (P1)</a:t>
              </a:r>
            </a:p>
          </p:txBody>
        </p:sp>
      </p:grpSp>
      <p:grpSp>
        <p:nvGrpSpPr>
          <p:cNvPr id="8" name="Group 8"/>
          <p:cNvGrpSpPr/>
          <p:nvPr/>
        </p:nvGrpSpPr>
        <p:grpSpPr>
          <a:xfrm>
            <a:off x="9463080" y="3534400"/>
            <a:ext cx="6265389" cy="1317999"/>
            <a:chOff x="0" y="0"/>
            <a:chExt cx="8353853" cy="1757332"/>
          </a:xfrm>
        </p:grpSpPr>
        <p:grpSp>
          <p:nvGrpSpPr>
            <p:cNvPr id="9" name="Group 9"/>
            <p:cNvGrpSpPr/>
            <p:nvPr/>
          </p:nvGrpSpPr>
          <p:grpSpPr>
            <a:xfrm>
              <a:off x="0" y="0"/>
              <a:ext cx="8353853" cy="1757332"/>
              <a:chOff x="0" y="0"/>
              <a:chExt cx="81261380" cy="17094295"/>
            </a:xfrm>
          </p:grpSpPr>
          <p:sp>
            <p:nvSpPr>
              <p:cNvPr id="10" name="Freeform 10"/>
              <p:cNvSpPr/>
              <p:nvPr/>
            </p:nvSpPr>
            <p:spPr>
              <a:xfrm>
                <a:off x="72390" y="72390"/>
                <a:ext cx="81116602" cy="16949515"/>
              </a:xfrm>
              <a:custGeom>
                <a:avLst/>
                <a:gdLst/>
                <a:ahLst/>
                <a:cxnLst/>
                <a:rect l="l" t="t" r="r" b="b"/>
                <a:pathLst>
                  <a:path w="81116602" h="16949515">
                    <a:moveTo>
                      <a:pt x="0" y="0"/>
                    </a:moveTo>
                    <a:lnTo>
                      <a:pt x="81116602" y="0"/>
                    </a:lnTo>
                    <a:lnTo>
                      <a:pt x="81116602" y="16949515"/>
                    </a:lnTo>
                    <a:lnTo>
                      <a:pt x="0" y="16949515"/>
                    </a:lnTo>
                    <a:lnTo>
                      <a:pt x="0" y="0"/>
                    </a:lnTo>
                    <a:close/>
                  </a:path>
                </a:pathLst>
              </a:custGeom>
              <a:solidFill>
                <a:srgbClr val="ED89C6">
                  <a:alpha val="49804"/>
                </a:srgbClr>
              </a:solidFill>
            </p:spPr>
          </p:sp>
          <p:sp>
            <p:nvSpPr>
              <p:cNvPr id="11" name="Freeform 11"/>
              <p:cNvSpPr/>
              <p:nvPr/>
            </p:nvSpPr>
            <p:spPr>
              <a:xfrm>
                <a:off x="0" y="0"/>
                <a:ext cx="81261378" cy="17094296"/>
              </a:xfrm>
              <a:custGeom>
                <a:avLst/>
                <a:gdLst/>
                <a:ahLst/>
                <a:cxnLst/>
                <a:rect l="l" t="t" r="r" b="b"/>
                <a:pathLst>
                  <a:path w="81261378" h="17094296">
                    <a:moveTo>
                      <a:pt x="81116599" y="16949516"/>
                    </a:moveTo>
                    <a:lnTo>
                      <a:pt x="81261378" y="16949516"/>
                    </a:lnTo>
                    <a:lnTo>
                      <a:pt x="81261378" y="17094296"/>
                    </a:lnTo>
                    <a:lnTo>
                      <a:pt x="81116599" y="17094296"/>
                    </a:lnTo>
                    <a:lnTo>
                      <a:pt x="81116599" y="16949516"/>
                    </a:lnTo>
                    <a:close/>
                    <a:moveTo>
                      <a:pt x="0" y="144780"/>
                    </a:moveTo>
                    <a:lnTo>
                      <a:pt x="144780" y="144780"/>
                    </a:lnTo>
                    <a:lnTo>
                      <a:pt x="144780" y="16949516"/>
                    </a:lnTo>
                    <a:lnTo>
                      <a:pt x="0" y="16949516"/>
                    </a:lnTo>
                    <a:lnTo>
                      <a:pt x="0" y="144780"/>
                    </a:lnTo>
                    <a:close/>
                    <a:moveTo>
                      <a:pt x="0" y="16949516"/>
                    </a:moveTo>
                    <a:lnTo>
                      <a:pt x="144780" y="16949516"/>
                    </a:lnTo>
                    <a:lnTo>
                      <a:pt x="144780" y="17094296"/>
                    </a:lnTo>
                    <a:lnTo>
                      <a:pt x="0" y="17094296"/>
                    </a:lnTo>
                    <a:lnTo>
                      <a:pt x="0" y="16949516"/>
                    </a:lnTo>
                    <a:close/>
                    <a:moveTo>
                      <a:pt x="81116599" y="144780"/>
                    </a:moveTo>
                    <a:lnTo>
                      <a:pt x="81261378" y="144780"/>
                    </a:lnTo>
                    <a:lnTo>
                      <a:pt x="81261378" y="16949516"/>
                    </a:lnTo>
                    <a:lnTo>
                      <a:pt x="81116599" y="16949516"/>
                    </a:lnTo>
                    <a:lnTo>
                      <a:pt x="81116599" y="144780"/>
                    </a:lnTo>
                    <a:close/>
                    <a:moveTo>
                      <a:pt x="144780" y="16949516"/>
                    </a:moveTo>
                    <a:lnTo>
                      <a:pt x="81116599" y="16949516"/>
                    </a:lnTo>
                    <a:lnTo>
                      <a:pt x="81116599" y="17094296"/>
                    </a:lnTo>
                    <a:lnTo>
                      <a:pt x="144780" y="17094296"/>
                    </a:lnTo>
                    <a:lnTo>
                      <a:pt x="144780" y="16949516"/>
                    </a:lnTo>
                    <a:close/>
                    <a:moveTo>
                      <a:pt x="81116599" y="0"/>
                    </a:moveTo>
                    <a:lnTo>
                      <a:pt x="81261378" y="0"/>
                    </a:lnTo>
                    <a:lnTo>
                      <a:pt x="81261378" y="144780"/>
                    </a:lnTo>
                    <a:lnTo>
                      <a:pt x="81116599" y="144780"/>
                    </a:lnTo>
                    <a:lnTo>
                      <a:pt x="81116599" y="0"/>
                    </a:lnTo>
                    <a:close/>
                    <a:moveTo>
                      <a:pt x="0" y="0"/>
                    </a:moveTo>
                    <a:lnTo>
                      <a:pt x="144780" y="0"/>
                    </a:lnTo>
                    <a:lnTo>
                      <a:pt x="144780" y="144780"/>
                    </a:lnTo>
                    <a:lnTo>
                      <a:pt x="0" y="144780"/>
                    </a:lnTo>
                    <a:lnTo>
                      <a:pt x="0" y="0"/>
                    </a:lnTo>
                    <a:close/>
                    <a:moveTo>
                      <a:pt x="144780" y="0"/>
                    </a:moveTo>
                    <a:lnTo>
                      <a:pt x="81116599" y="0"/>
                    </a:lnTo>
                    <a:lnTo>
                      <a:pt x="81116599" y="144780"/>
                    </a:lnTo>
                    <a:lnTo>
                      <a:pt x="144780" y="144780"/>
                    </a:lnTo>
                    <a:lnTo>
                      <a:pt x="144780" y="0"/>
                    </a:lnTo>
                    <a:close/>
                  </a:path>
                </a:pathLst>
              </a:custGeom>
              <a:solidFill>
                <a:srgbClr val="000000">
                  <a:alpha val="49804"/>
                </a:srgbClr>
              </a:solidFill>
            </p:spPr>
          </p:sp>
        </p:grpSp>
        <p:sp>
          <p:nvSpPr>
            <p:cNvPr id="12" name="TextBox 12"/>
            <p:cNvSpPr txBox="1"/>
            <p:nvPr/>
          </p:nvSpPr>
          <p:spPr>
            <a:xfrm>
              <a:off x="169964" y="179954"/>
              <a:ext cx="8013924" cy="1311698"/>
            </a:xfrm>
            <a:prstGeom prst="rect">
              <a:avLst/>
            </a:prstGeom>
          </p:spPr>
          <p:txBody>
            <a:bodyPr lIns="0" tIns="0" rIns="0" bIns="0" rtlCol="0" anchor="t">
              <a:spAutoFit/>
            </a:bodyPr>
            <a:lstStyle/>
            <a:p>
              <a:pPr algn="just">
                <a:lnSpc>
                  <a:spcPts val="3919"/>
                </a:lnSpc>
              </a:pPr>
              <a:r>
                <a:rPr lang="en-US" sz="2799" i="1">
                  <a:solidFill>
                    <a:srgbClr val="000000"/>
                  </a:solidFill>
                  <a:latin typeface="Poppins Light Italics"/>
                  <a:ea typeface="Poppins Light Italics"/>
                  <a:cs typeface="Poppins Light Italics"/>
                  <a:sym typeface="Poppins Light Italics"/>
                </a:rPr>
                <a:t>“Eu acho que não. Amamentação especificamente? Não.” (P11)</a:t>
              </a:r>
            </a:p>
          </p:txBody>
        </p:sp>
      </p:grpSp>
      <p:sp>
        <p:nvSpPr>
          <p:cNvPr id="13" name="TextBox 13"/>
          <p:cNvSpPr txBox="1"/>
          <p:nvPr/>
        </p:nvSpPr>
        <p:spPr>
          <a:xfrm>
            <a:off x="1028700" y="1850923"/>
            <a:ext cx="7796220" cy="1005205"/>
          </a:xfrm>
          <a:prstGeom prst="rect">
            <a:avLst/>
          </a:prstGeom>
        </p:spPr>
        <p:txBody>
          <a:bodyPr lIns="0" tIns="0" rIns="0" bIns="0" rtlCol="0" anchor="t">
            <a:spAutoFit/>
          </a:bodyPr>
          <a:lstStyle/>
          <a:p>
            <a:pPr algn="l">
              <a:lnSpc>
                <a:spcPts val="3920"/>
              </a:lnSpc>
            </a:pPr>
            <a:r>
              <a:rPr lang="en-US" sz="2800">
                <a:solidFill>
                  <a:srgbClr val="000000"/>
                </a:solidFill>
                <a:latin typeface="Poppins"/>
                <a:ea typeface="Poppins"/>
                <a:cs typeface="Poppins"/>
                <a:sym typeface="Poppins"/>
              </a:rPr>
              <a:t>Percepção materna acerca da participação do pai além do pré-natal</a:t>
            </a:r>
          </a:p>
        </p:txBody>
      </p:sp>
      <p:sp>
        <p:nvSpPr>
          <p:cNvPr id="14" name="TextBox 14"/>
          <p:cNvSpPr txBox="1"/>
          <p:nvPr/>
        </p:nvSpPr>
        <p:spPr>
          <a:xfrm>
            <a:off x="-1003889" y="8215386"/>
            <a:ext cx="19693384" cy="2516520"/>
          </a:xfrm>
          <a:prstGeom prst="rect">
            <a:avLst/>
          </a:prstGeom>
        </p:spPr>
        <p:txBody>
          <a:bodyPr lIns="0" tIns="0" rIns="0" bIns="0" rtlCol="0" anchor="t">
            <a:spAutoFit/>
          </a:bodyPr>
          <a:lstStyle/>
          <a:p>
            <a:pPr algn="r">
              <a:lnSpc>
                <a:spcPts val="17460"/>
              </a:lnSpc>
            </a:pPr>
            <a:r>
              <a:rPr lang="en-US" sz="18000" spc="-936">
                <a:solidFill>
                  <a:srgbClr val="F2788E">
                    <a:alpha val="34902"/>
                  </a:srgbClr>
                </a:solidFill>
                <a:latin typeface="The Seasons"/>
                <a:ea typeface="The Seasons"/>
                <a:cs typeface="The Seasons"/>
                <a:sym typeface="The Seasons"/>
              </a:rPr>
              <a:t>amamentação</a:t>
            </a:r>
          </a:p>
        </p:txBody>
      </p:sp>
      <p:sp>
        <p:nvSpPr>
          <p:cNvPr id="15" name="TextBox 15"/>
          <p:cNvSpPr txBox="1"/>
          <p:nvPr/>
        </p:nvSpPr>
        <p:spPr>
          <a:xfrm>
            <a:off x="-205562" y="-119913"/>
            <a:ext cx="11254055" cy="2516520"/>
          </a:xfrm>
          <a:prstGeom prst="rect">
            <a:avLst/>
          </a:prstGeom>
        </p:spPr>
        <p:txBody>
          <a:bodyPr lIns="0" tIns="0" rIns="0" bIns="0" rtlCol="0" anchor="t">
            <a:spAutoFit/>
          </a:bodyPr>
          <a:lstStyle/>
          <a:p>
            <a:pPr algn="just">
              <a:lnSpc>
                <a:spcPts val="17460"/>
              </a:lnSpc>
            </a:pPr>
            <a:r>
              <a:rPr lang="en-US" sz="18000" spc="-936">
                <a:solidFill>
                  <a:srgbClr val="F2788E">
                    <a:alpha val="49804"/>
                  </a:srgbClr>
                </a:solidFill>
                <a:latin typeface="The Seasons"/>
                <a:ea typeface="The Seasons"/>
                <a:cs typeface="The Seasons"/>
                <a:sym typeface="The Seasons"/>
              </a:rPr>
              <a:t>discussão</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850923"/>
            <a:ext cx="7814103" cy="1005205"/>
          </a:xfrm>
          <a:prstGeom prst="rect">
            <a:avLst/>
          </a:prstGeom>
        </p:spPr>
        <p:txBody>
          <a:bodyPr lIns="0" tIns="0" rIns="0" bIns="0" rtlCol="0" anchor="t">
            <a:spAutoFit/>
          </a:bodyPr>
          <a:lstStyle/>
          <a:p>
            <a:pPr algn="l">
              <a:lnSpc>
                <a:spcPts val="3920"/>
              </a:lnSpc>
            </a:pPr>
            <a:r>
              <a:rPr lang="en-US" sz="2800">
                <a:solidFill>
                  <a:srgbClr val="000000"/>
                </a:solidFill>
                <a:latin typeface="Poppins"/>
                <a:ea typeface="Poppins"/>
                <a:cs typeface="Poppins"/>
                <a:sym typeface="Poppins"/>
              </a:rPr>
              <a:t>Percepção materna acerca da participação do pai além do pré-natal</a:t>
            </a:r>
          </a:p>
        </p:txBody>
      </p:sp>
      <p:sp>
        <p:nvSpPr>
          <p:cNvPr id="3" name="TextBox 3"/>
          <p:cNvSpPr txBox="1"/>
          <p:nvPr/>
        </p:nvSpPr>
        <p:spPr>
          <a:xfrm>
            <a:off x="1028700" y="3448675"/>
            <a:ext cx="7814103" cy="4446271"/>
          </a:xfrm>
          <a:prstGeom prst="rect">
            <a:avLst/>
          </a:prstGeom>
        </p:spPr>
        <p:txBody>
          <a:bodyPr lIns="0" tIns="0" rIns="0" bIns="0" rtlCol="0" anchor="t">
            <a:spAutoFit/>
          </a:bodyPr>
          <a:lstStyle/>
          <a:p>
            <a:pPr algn="just">
              <a:lnSpc>
                <a:spcPts val="3919"/>
              </a:lnSpc>
            </a:pPr>
            <a:r>
              <a:rPr lang="en-US" sz="2799">
                <a:solidFill>
                  <a:srgbClr val="000000"/>
                </a:solidFill>
                <a:latin typeface="Poppins"/>
                <a:ea typeface="Poppins"/>
                <a:cs typeface="Poppins"/>
                <a:sym typeface="Poppins"/>
              </a:rPr>
              <a:t>As mulheres que relataram a importância do pai no processo da amamentação, </a:t>
            </a:r>
            <a:r>
              <a:rPr lang="en-US" sz="2799" b="1">
                <a:solidFill>
                  <a:srgbClr val="000000"/>
                </a:solidFill>
                <a:latin typeface="Poppins Semi-Bold"/>
                <a:ea typeface="Poppins Semi-Bold"/>
                <a:cs typeface="Poppins Semi-Bold"/>
                <a:sym typeface="Poppins Semi-Bold"/>
              </a:rPr>
              <a:t>reconheceram ações práticas</a:t>
            </a:r>
            <a:r>
              <a:rPr lang="en-US" sz="2799">
                <a:solidFill>
                  <a:srgbClr val="000000"/>
                </a:solidFill>
                <a:latin typeface="Poppins"/>
                <a:ea typeface="Poppins"/>
                <a:cs typeface="Poppins"/>
                <a:sym typeface="Poppins"/>
              </a:rPr>
              <a:t> como:</a:t>
            </a:r>
          </a:p>
          <a:p>
            <a:pPr algn="just">
              <a:lnSpc>
                <a:spcPts val="1399"/>
              </a:lnSpc>
            </a:pPr>
            <a:endParaRPr lang="en-US" sz="2799">
              <a:solidFill>
                <a:srgbClr val="000000"/>
              </a:solidFill>
              <a:latin typeface="Poppins"/>
              <a:ea typeface="Poppins"/>
              <a:cs typeface="Poppins"/>
              <a:sym typeface="Poppins"/>
            </a:endParaRPr>
          </a:p>
          <a:p>
            <a:pPr marL="604516" lvl="1" indent="-302258" algn="just">
              <a:lnSpc>
                <a:spcPts val="4479"/>
              </a:lnSpc>
              <a:buFont typeface="Arial"/>
              <a:buChar char="•"/>
            </a:pPr>
            <a:r>
              <a:rPr lang="en-US" sz="2799">
                <a:solidFill>
                  <a:srgbClr val="000000"/>
                </a:solidFill>
                <a:latin typeface="Poppins"/>
                <a:ea typeface="Poppins"/>
                <a:cs typeface="Poppins"/>
                <a:sym typeface="Poppins"/>
              </a:rPr>
              <a:t>Ajudar a </a:t>
            </a:r>
            <a:r>
              <a:rPr lang="en-US" sz="2799" b="1">
                <a:solidFill>
                  <a:srgbClr val="000000"/>
                </a:solidFill>
                <a:latin typeface="Poppins Semi-Bold"/>
                <a:ea typeface="Poppins Semi-Bold"/>
                <a:cs typeface="Poppins Semi-Bold"/>
                <a:sym typeface="Poppins Semi-Bold"/>
              </a:rPr>
              <a:t>posicionar</a:t>
            </a:r>
            <a:r>
              <a:rPr lang="en-US" sz="2799">
                <a:solidFill>
                  <a:srgbClr val="000000"/>
                </a:solidFill>
                <a:latin typeface="Poppins"/>
                <a:ea typeface="Poppins"/>
                <a:cs typeface="Poppins"/>
                <a:sym typeface="Poppins"/>
              </a:rPr>
              <a:t> o bebê;</a:t>
            </a:r>
          </a:p>
          <a:p>
            <a:pPr marL="604516" lvl="1" indent="-302258" algn="just">
              <a:lnSpc>
                <a:spcPts val="4479"/>
              </a:lnSpc>
              <a:buFont typeface="Arial"/>
              <a:buChar char="•"/>
            </a:pPr>
            <a:r>
              <a:rPr lang="en-US" sz="2799" b="1">
                <a:solidFill>
                  <a:srgbClr val="000000"/>
                </a:solidFill>
                <a:latin typeface="Poppins Semi-Bold"/>
                <a:ea typeface="Poppins Semi-Bold"/>
                <a:cs typeface="Poppins Semi-Bold"/>
                <a:sym typeface="Poppins Semi-Bold"/>
              </a:rPr>
              <a:t>Segurar </a:t>
            </a:r>
            <a:r>
              <a:rPr lang="en-US" sz="2799">
                <a:solidFill>
                  <a:srgbClr val="000000"/>
                </a:solidFill>
                <a:latin typeface="Poppins"/>
                <a:ea typeface="Poppins"/>
                <a:cs typeface="Poppins"/>
                <a:sym typeface="Poppins"/>
              </a:rPr>
              <a:t>a cabeça do recém-nascido;</a:t>
            </a:r>
          </a:p>
          <a:p>
            <a:pPr marL="604516" lvl="1" indent="-302258" algn="just">
              <a:lnSpc>
                <a:spcPts val="4479"/>
              </a:lnSpc>
              <a:buFont typeface="Arial"/>
              <a:buChar char="•"/>
            </a:pPr>
            <a:r>
              <a:rPr lang="en-US" sz="2799" b="1">
                <a:solidFill>
                  <a:srgbClr val="000000"/>
                </a:solidFill>
                <a:latin typeface="Poppins Semi-Bold"/>
                <a:ea typeface="Poppins Semi-Bold"/>
                <a:cs typeface="Poppins Semi-Bold"/>
                <a:sym typeface="Poppins Semi-Bold"/>
              </a:rPr>
              <a:t>Massagear </a:t>
            </a:r>
            <a:r>
              <a:rPr lang="en-US" sz="2799">
                <a:solidFill>
                  <a:srgbClr val="000000"/>
                </a:solidFill>
                <a:latin typeface="Poppins"/>
                <a:ea typeface="Poppins"/>
                <a:cs typeface="Poppins"/>
                <a:sym typeface="Poppins"/>
              </a:rPr>
              <a:t>as mamas; </a:t>
            </a:r>
          </a:p>
          <a:p>
            <a:pPr marL="604516" lvl="1" indent="-302258" algn="just">
              <a:lnSpc>
                <a:spcPts val="4479"/>
              </a:lnSpc>
              <a:buFont typeface="Arial"/>
              <a:buChar char="•"/>
            </a:pPr>
            <a:r>
              <a:rPr lang="en-US" sz="2799">
                <a:solidFill>
                  <a:srgbClr val="000000"/>
                </a:solidFill>
                <a:latin typeface="Poppins"/>
                <a:ea typeface="Poppins"/>
                <a:cs typeface="Poppins"/>
                <a:sym typeface="Poppins"/>
              </a:rPr>
              <a:t>Oferecer </a:t>
            </a:r>
            <a:r>
              <a:rPr lang="en-US" sz="2799" b="1">
                <a:solidFill>
                  <a:srgbClr val="000000"/>
                </a:solidFill>
                <a:latin typeface="Poppins Semi-Bold"/>
                <a:ea typeface="Poppins Semi-Bold"/>
                <a:cs typeface="Poppins Semi-Bold"/>
                <a:sym typeface="Poppins Semi-Bold"/>
              </a:rPr>
              <a:t>suporte noturno;</a:t>
            </a:r>
          </a:p>
          <a:p>
            <a:pPr marL="604516" lvl="1" indent="-302258" algn="just">
              <a:lnSpc>
                <a:spcPts val="4479"/>
              </a:lnSpc>
              <a:buFont typeface="Arial"/>
              <a:buChar char="•"/>
            </a:pPr>
            <a:r>
              <a:rPr lang="en-US" sz="2799" b="1">
                <a:solidFill>
                  <a:srgbClr val="000000"/>
                </a:solidFill>
                <a:latin typeface="Poppins Semi-Bold"/>
                <a:ea typeface="Poppins Semi-Bold"/>
                <a:cs typeface="Poppins Semi-Bold"/>
                <a:sym typeface="Poppins Semi-Bold"/>
              </a:rPr>
              <a:t>Pegar o bebê</a:t>
            </a:r>
            <a:r>
              <a:rPr lang="en-US" sz="2799">
                <a:solidFill>
                  <a:srgbClr val="000000"/>
                </a:solidFill>
                <a:latin typeface="Poppins"/>
                <a:ea typeface="Poppins"/>
                <a:cs typeface="Poppins"/>
                <a:sym typeface="Poppins"/>
              </a:rPr>
              <a:t> para a mãe descansar. </a:t>
            </a:r>
          </a:p>
        </p:txBody>
      </p:sp>
      <p:grpSp>
        <p:nvGrpSpPr>
          <p:cNvPr id="4" name="Group 4"/>
          <p:cNvGrpSpPr/>
          <p:nvPr/>
        </p:nvGrpSpPr>
        <p:grpSpPr>
          <a:xfrm>
            <a:off x="10537685" y="2286456"/>
            <a:ext cx="6721615" cy="1813299"/>
            <a:chOff x="0" y="0"/>
            <a:chExt cx="8962153" cy="2417732"/>
          </a:xfrm>
        </p:grpSpPr>
        <p:grpSp>
          <p:nvGrpSpPr>
            <p:cNvPr id="5" name="Group 5"/>
            <p:cNvGrpSpPr/>
            <p:nvPr/>
          </p:nvGrpSpPr>
          <p:grpSpPr>
            <a:xfrm>
              <a:off x="0" y="0"/>
              <a:ext cx="8962153" cy="2417732"/>
              <a:chOff x="0" y="0"/>
              <a:chExt cx="87178567" cy="23518279"/>
            </a:xfrm>
          </p:grpSpPr>
          <p:sp>
            <p:nvSpPr>
              <p:cNvPr id="6" name="Freeform 6"/>
              <p:cNvSpPr/>
              <p:nvPr/>
            </p:nvSpPr>
            <p:spPr>
              <a:xfrm>
                <a:off x="72390" y="72390"/>
                <a:ext cx="87033785" cy="23373500"/>
              </a:xfrm>
              <a:custGeom>
                <a:avLst/>
                <a:gdLst/>
                <a:ahLst/>
                <a:cxnLst/>
                <a:rect l="l" t="t" r="r" b="b"/>
                <a:pathLst>
                  <a:path w="87033785" h="23373500">
                    <a:moveTo>
                      <a:pt x="0" y="0"/>
                    </a:moveTo>
                    <a:lnTo>
                      <a:pt x="87033785" y="0"/>
                    </a:lnTo>
                    <a:lnTo>
                      <a:pt x="87033785" y="23373500"/>
                    </a:lnTo>
                    <a:lnTo>
                      <a:pt x="0" y="23373500"/>
                    </a:lnTo>
                    <a:lnTo>
                      <a:pt x="0" y="0"/>
                    </a:lnTo>
                    <a:close/>
                  </a:path>
                </a:pathLst>
              </a:custGeom>
              <a:solidFill>
                <a:srgbClr val="ED89C6">
                  <a:alpha val="49804"/>
                </a:srgbClr>
              </a:solidFill>
            </p:spPr>
          </p:sp>
          <p:sp>
            <p:nvSpPr>
              <p:cNvPr id="7" name="Freeform 7"/>
              <p:cNvSpPr/>
              <p:nvPr/>
            </p:nvSpPr>
            <p:spPr>
              <a:xfrm>
                <a:off x="0" y="0"/>
                <a:ext cx="87178567" cy="23518279"/>
              </a:xfrm>
              <a:custGeom>
                <a:avLst/>
                <a:gdLst/>
                <a:ahLst/>
                <a:cxnLst/>
                <a:rect l="l" t="t" r="r" b="b"/>
                <a:pathLst>
                  <a:path w="87178567" h="23518279">
                    <a:moveTo>
                      <a:pt x="87033788" y="23373499"/>
                    </a:moveTo>
                    <a:lnTo>
                      <a:pt x="87178567" y="23373499"/>
                    </a:lnTo>
                    <a:lnTo>
                      <a:pt x="87178567" y="23518279"/>
                    </a:lnTo>
                    <a:lnTo>
                      <a:pt x="87033788" y="23518279"/>
                    </a:lnTo>
                    <a:lnTo>
                      <a:pt x="87033788" y="23373499"/>
                    </a:lnTo>
                    <a:close/>
                    <a:moveTo>
                      <a:pt x="0" y="144780"/>
                    </a:moveTo>
                    <a:lnTo>
                      <a:pt x="144780" y="144780"/>
                    </a:lnTo>
                    <a:lnTo>
                      <a:pt x="144780" y="23373499"/>
                    </a:lnTo>
                    <a:lnTo>
                      <a:pt x="0" y="23373499"/>
                    </a:lnTo>
                    <a:lnTo>
                      <a:pt x="0" y="144780"/>
                    </a:lnTo>
                    <a:close/>
                    <a:moveTo>
                      <a:pt x="0" y="23373499"/>
                    </a:moveTo>
                    <a:lnTo>
                      <a:pt x="144780" y="23373499"/>
                    </a:lnTo>
                    <a:lnTo>
                      <a:pt x="144780" y="23518279"/>
                    </a:lnTo>
                    <a:lnTo>
                      <a:pt x="0" y="23518279"/>
                    </a:lnTo>
                    <a:lnTo>
                      <a:pt x="0" y="23373499"/>
                    </a:lnTo>
                    <a:close/>
                    <a:moveTo>
                      <a:pt x="87033788" y="144780"/>
                    </a:moveTo>
                    <a:lnTo>
                      <a:pt x="87178567" y="144780"/>
                    </a:lnTo>
                    <a:lnTo>
                      <a:pt x="87178567" y="23373499"/>
                    </a:lnTo>
                    <a:lnTo>
                      <a:pt x="87033788" y="23373499"/>
                    </a:lnTo>
                    <a:lnTo>
                      <a:pt x="87033788" y="144780"/>
                    </a:lnTo>
                    <a:close/>
                    <a:moveTo>
                      <a:pt x="144780" y="23373499"/>
                    </a:moveTo>
                    <a:lnTo>
                      <a:pt x="87033788" y="23373499"/>
                    </a:lnTo>
                    <a:lnTo>
                      <a:pt x="87033788" y="23518279"/>
                    </a:lnTo>
                    <a:lnTo>
                      <a:pt x="144780" y="23518279"/>
                    </a:lnTo>
                    <a:lnTo>
                      <a:pt x="144780" y="23373499"/>
                    </a:lnTo>
                    <a:close/>
                    <a:moveTo>
                      <a:pt x="87033788" y="0"/>
                    </a:moveTo>
                    <a:lnTo>
                      <a:pt x="87178567" y="0"/>
                    </a:lnTo>
                    <a:lnTo>
                      <a:pt x="87178567" y="144780"/>
                    </a:lnTo>
                    <a:lnTo>
                      <a:pt x="87033788" y="144780"/>
                    </a:lnTo>
                    <a:lnTo>
                      <a:pt x="87033788" y="0"/>
                    </a:lnTo>
                    <a:close/>
                    <a:moveTo>
                      <a:pt x="0" y="0"/>
                    </a:moveTo>
                    <a:lnTo>
                      <a:pt x="144780" y="0"/>
                    </a:lnTo>
                    <a:lnTo>
                      <a:pt x="144780" y="144780"/>
                    </a:lnTo>
                    <a:lnTo>
                      <a:pt x="0" y="144780"/>
                    </a:lnTo>
                    <a:lnTo>
                      <a:pt x="0" y="0"/>
                    </a:lnTo>
                    <a:close/>
                    <a:moveTo>
                      <a:pt x="144780" y="0"/>
                    </a:moveTo>
                    <a:lnTo>
                      <a:pt x="87033788" y="0"/>
                    </a:lnTo>
                    <a:lnTo>
                      <a:pt x="87033788" y="144780"/>
                    </a:lnTo>
                    <a:lnTo>
                      <a:pt x="144780" y="144780"/>
                    </a:lnTo>
                    <a:lnTo>
                      <a:pt x="144780" y="0"/>
                    </a:lnTo>
                    <a:close/>
                  </a:path>
                </a:pathLst>
              </a:custGeom>
              <a:solidFill>
                <a:srgbClr val="000000">
                  <a:alpha val="49804"/>
                </a:srgbClr>
              </a:solidFill>
            </p:spPr>
          </p:sp>
        </p:grpSp>
        <p:sp>
          <p:nvSpPr>
            <p:cNvPr id="8" name="TextBox 8"/>
            <p:cNvSpPr txBox="1"/>
            <p:nvPr/>
          </p:nvSpPr>
          <p:spPr>
            <a:xfrm>
              <a:off x="182341" y="179954"/>
              <a:ext cx="8597472" cy="1972098"/>
            </a:xfrm>
            <a:prstGeom prst="rect">
              <a:avLst/>
            </a:prstGeom>
          </p:spPr>
          <p:txBody>
            <a:bodyPr lIns="0" tIns="0" rIns="0" bIns="0" rtlCol="0" anchor="t">
              <a:spAutoFit/>
            </a:bodyPr>
            <a:lstStyle/>
            <a:p>
              <a:pPr algn="just">
                <a:lnSpc>
                  <a:spcPts val="3919"/>
                </a:lnSpc>
              </a:pPr>
              <a:r>
                <a:rPr lang="en-US" sz="2799" i="1">
                  <a:solidFill>
                    <a:srgbClr val="000000"/>
                  </a:solidFill>
                  <a:latin typeface="Poppins Light Italics"/>
                  <a:ea typeface="Poppins Light Italics"/>
                  <a:cs typeface="Poppins Light Italics"/>
                  <a:sym typeface="Poppins Light Italics"/>
                </a:rPr>
                <a:t> “Ele fazia massagem, me ajudava de madrugada, me passava o bebê.” (P3)</a:t>
              </a:r>
            </a:p>
          </p:txBody>
        </p:sp>
      </p:grpSp>
      <p:grpSp>
        <p:nvGrpSpPr>
          <p:cNvPr id="9" name="Group 9"/>
          <p:cNvGrpSpPr/>
          <p:nvPr/>
        </p:nvGrpSpPr>
        <p:grpSpPr>
          <a:xfrm>
            <a:off x="10537685" y="5139680"/>
            <a:ext cx="6721615" cy="2755266"/>
            <a:chOff x="0" y="0"/>
            <a:chExt cx="8962153" cy="3673687"/>
          </a:xfrm>
        </p:grpSpPr>
        <p:grpSp>
          <p:nvGrpSpPr>
            <p:cNvPr id="10" name="Group 10"/>
            <p:cNvGrpSpPr/>
            <p:nvPr/>
          </p:nvGrpSpPr>
          <p:grpSpPr>
            <a:xfrm>
              <a:off x="0" y="0"/>
              <a:ext cx="8962153" cy="3673687"/>
              <a:chOff x="0" y="0"/>
              <a:chExt cx="87178567" cy="35735477"/>
            </a:xfrm>
          </p:grpSpPr>
          <p:sp>
            <p:nvSpPr>
              <p:cNvPr id="11" name="Freeform 11"/>
              <p:cNvSpPr/>
              <p:nvPr/>
            </p:nvSpPr>
            <p:spPr>
              <a:xfrm>
                <a:off x="72390" y="72390"/>
                <a:ext cx="87033785" cy="35590698"/>
              </a:xfrm>
              <a:custGeom>
                <a:avLst/>
                <a:gdLst/>
                <a:ahLst/>
                <a:cxnLst/>
                <a:rect l="l" t="t" r="r" b="b"/>
                <a:pathLst>
                  <a:path w="87033785" h="35590698">
                    <a:moveTo>
                      <a:pt x="0" y="0"/>
                    </a:moveTo>
                    <a:lnTo>
                      <a:pt x="87033785" y="0"/>
                    </a:lnTo>
                    <a:lnTo>
                      <a:pt x="87033785" y="35590698"/>
                    </a:lnTo>
                    <a:lnTo>
                      <a:pt x="0" y="35590698"/>
                    </a:lnTo>
                    <a:lnTo>
                      <a:pt x="0" y="0"/>
                    </a:lnTo>
                    <a:close/>
                  </a:path>
                </a:pathLst>
              </a:custGeom>
              <a:solidFill>
                <a:srgbClr val="FFFFFF"/>
              </a:solidFill>
            </p:spPr>
          </p:sp>
          <p:sp>
            <p:nvSpPr>
              <p:cNvPr id="12" name="Freeform 12"/>
              <p:cNvSpPr/>
              <p:nvPr/>
            </p:nvSpPr>
            <p:spPr>
              <a:xfrm>
                <a:off x="0" y="0"/>
                <a:ext cx="87178567" cy="35735478"/>
              </a:xfrm>
              <a:custGeom>
                <a:avLst/>
                <a:gdLst/>
                <a:ahLst/>
                <a:cxnLst/>
                <a:rect l="l" t="t" r="r" b="b"/>
                <a:pathLst>
                  <a:path w="87178567" h="35735478">
                    <a:moveTo>
                      <a:pt x="87033788" y="35590696"/>
                    </a:moveTo>
                    <a:lnTo>
                      <a:pt x="87178567" y="35590696"/>
                    </a:lnTo>
                    <a:lnTo>
                      <a:pt x="87178567" y="35735478"/>
                    </a:lnTo>
                    <a:lnTo>
                      <a:pt x="87033788" y="35735478"/>
                    </a:lnTo>
                    <a:lnTo>
                      <a:pt x="87033788" y="35590696"/>
                    </a:lnTo>
                    <a:close/>
                    <a:moveTo>
                      <a:pt x="0" y="144780"/>
                    </a:moveTo>
                    <a:lnTo>
                      <a:pt x="144780" y="144780"/>
                    </a:lnTo>
                    <a:lnTo>
                      <a:pt x="144780" y="35590696"/>
                    </a:lnTo>
                    <a:lnTo>
                      <a:pt x="0" y="35590696"/>
                    </a:lnTo>
                    <a:lnTo>
                      <a:pt x="0" y="144780"/>
                    </a:lnTo>
                    <a:close/>
                    <a:moveTo>
                      <a:pt x="0" y="35590696"/>
                    </a:moveTo>
                    <a:lnTo>
                      <a:pt x="144780" y="35590696"/>
                    </a:lnTo>
                    <a:lnTo>
                      <a:pt x="144780" y="35735478"/>
                    </a:lnTo>
                    <a:lnTo>
                      <a:pt x="0" y="35735478"/>
                    </a:lnTo>
                    <a:lnTo>
                      <a:pt x="0" y="35590696"/>
                    </a:lnTo>
                    <a:close/>
                    <a:moveTo>
                      <a:pt x="87033788" y="144780"/>
                    </a:moveTo>
                    <a:lnTo>
                      <a:pt x="87178567" y="144780"/>
                    </a:lnTo>
                    <a:lnTo>
                      <a:pt x="87178567" y="35590696"/>
                    </a:lnTo>
                    <a:lnTo>
                      <a:pt x="87033788" y="35590696"/>
                    </a:lnTo>
                    <a:lnTo>
                      <a:pt x="87033788" y="144780"/>
                    </a:lnTo>
                    <a:close/>
                    <a:moveTo>
                      <a:pt x="144780" y="35590696"/>
                    </a:moveTo>
                    <a:lnTo>
                      <a:pt x="87033788" y="35590696"/>
                    </a:lnTo>
                    <a:lnTo>
                      <a:pt x="87033788" y="35735478"/>
                    </a:lnTo>
                    <a:lnTo>
                      <a:pt x="144780" y="35735478"/>
                    </a:lnTo>
                    <a:lnTo>
                      <a:pt x="144780" y="35590696"/>
                    </a:lnTo>
                    <a:close/>
                    <a:moveTo>
                      <a:pt x="87033788" y="0"/>
                    </a:moveTo>
                    <a:lnTo>
                      <a:pt x="87178567" y="0"/>
                    </a:lnTo>
                    <a:lnTo>
                      <a:pt x="87178567" y="144780"/>
                    </a:lnTo>
                    <a:lnTo>
                      <a:pt x="87033788" y="144780"/>
                    </a:lnTo>
                    <a:lnTo>
                      <a:pt x="87033788" y="0"/>
                    </a:lnTo>
                    <a:close/>
                    <a:moveTo>
                      <a:pt x="0" y="0"/>
                    </a:moveTo>
                    <a:lnTo>
                      <a:pt x="144780" y="0"/>
                    </a:lnTo>
                    <a:lnTo>
                      <a:pt x="144780" y="144780"/>
                    </a:lnTo>
                    <a:lnTo>
                      <a:pt x="0" y="144780"/>
                    </a:lnTo>
                    <a:lnTo>
                      <a:pt x="0" y="0"/>
                    </a:lnTo>
                    <a:close/>
                    <a:moveTo>
                      <a:pt x="144780" y="0"/>
                    </a:moveTo>
                    <a:lnTo>
                      <a:pt x="87033788" y="0"/>
                    </a:lnTo>
                    <a:lnTo>
                      <a:pt x="87033788" y="144780"/>
                    </a:lnTo>
                    <a:lnTo>
                      <a:pt x="144780" y="144780"/>
                    </a:lnTo>
                    <a:lnTo>
                      <a:pt x="144780" y="0"/>
                    </a:lnTo>
                    <a:close/>
                  </a:path>
                </a:pathLst>
              </a:custGeom>
              <a:solidFill>
                <a:srgbClr val="000000"/>
              </a:solidFill>
            </p:spPr>
          </p:sp>
        </p:grpSp>
        <p:sp>
          <p:nvSpPr>
            <p:cNvPr id="13" name="TextBox 13"/>
            <p:cNvSpPr txBox="1"/>
            <p:nvPr/>
          </p:nvSpPr>
          <p:spPr>
            <a:xfrm>
              <a:off x="182341" y="131869"/>
              <a:ext cx="8566098" cy="3381375"/>
            </a:xfrm>
            <a:prstGeom prst="rect">
              <a:avLst/>
            </a:prstGeom>
          </p:spPr>
          <p:txBody>
            <a:bodyPr lIns="0" tIns="0" rIns="0" bIns="0" rtlCol="0" anchor="t">
              <a:spAutoFit/>
            </a:bodyPr>
            <a:lstStyle/>
            <a:p>
              <a:pPr algn="just">
                <a:lnSpc>
                  <a:spcPts val="3359"/>
                </a:lnSpc>
              </a:pPr>
              <a:r>
                <a:rPr lang="en-US" sz="2799">
                  <a:solidFill>
                    <a:srgbClr val="000000"/>
                  </a:solidFill>
                  <a:latin typeface="Poppins"/>
                  <a:ea typeface="Poppins"/>
                  <a:cs typeface="Poppins"/>
                  <a:sym typeface="Poppins"/>
                </a:rPr>
                <a:t>Essas ações são coerentes com a </a:t>
              </a:r>
              <a:r>
                <a:rPr lang="en-US" sz="2799" b="1">
                  <a:solidFill>
                    <a:srgbClr val="000000"/>
                  </a:solidFill>
                  <a:latin typeface="Poppins Semi-Bold"/>
                  <a:ea typeface="Poppins Semi-Bold"/>
                  <a:cs typeface="Poppins Semi-Bold"/>
                  <a:sym typeface="Poppins Semi-Bold"/>
                </a:rPr>
                <a:t>recomendação da OMS </a:t>
              </a:r>
              <a:r>
                <a:rPr lang="en-US" sz="2799">
                  <a:solidFill>
                    <a:srgbClr val="000000"/>
                  </a:solidFill>
                  <a:latin typeface="Poppins"/>
                  <a:ea typeface="Poppins"/>
                  <a:cs typeface="Poppins"/>
                  <a:sym typeface="Poppins"/>
                </a:rPr>
                <a:t>(2022), que enfatiza a importância do apoio da rede familiar, incluindo o parceiro, </a:t>
              </a:r>
              <a:r>
                <a:rPr lang="en-US" sz="2799" b="1">
                  <a:solidFill>
                    <a:srgbClr val="000000"/>
                  </a:solidFill>
                  <a:latin typeface="Poppins Semi-Bold"/>
                  <a:ea typeface="Poppins Semi-Bold"/>
                  <a:cs typeface="Poppins Semi-Bold"/>
                  <a:sym typeface="Poppins Semi-Bold"/>
                </a:rPr>
                <a:t>para o sucesso da amamentação exclusiva. </a:t>
              </a:r>
            </a:p>
          </p:txBody>
        </p:sp>
      </p:grpSp>
      <p:sp>
        <p:nvSpPr>
          <p:cNvPr id="14" name="TextBox 14"/>
          <p:cNvSpPr txBox="1"/>
          <p:nvPr/>
        </p:nvSpPr>
        <p:spPr>
          <a:xfrm>
            <a:off x="-1003889" y="8215386"/>
            <a:ext cx="19693384" cy="2516520"/>
          </a:xfrm>
          <a:prstGeom prst="rect">
            <a:avLst/>
          </a:prstGeom>
        </p:spPr>
        <p:txBody>
          <a:bodyPr lIns="0" tIns="0" rIns="0" bIns="0" rtlCol="0" anchor="t">
            <a:spAutoFit/>
          </a:bodyPr>
          <a:lstStyle/>
          <a:p>
            <a:pPr algn="r">
              <a:lnSpc>
                <a:spcPts val="17460"/>
              </a:lnSpc>
            </a:pPr>
            <a:r>
              <a:rPr lang="en-US" sz="18000" spc="-936">
                <a:solidFill>
                  <a:srgbClr val="F2788E">
                    <a:alpha val="34902"/>
                  </a:srgbClr>
                </a:solidFill>
                <a:latin typeface="The Seasons"/>
                <a:ea typeface="The Seasons"/>
                <a:cs typeface="The Seasons"/>
                <a:sym typeface="The Seasons"/>
              </a:rPr>
              <a:t>amamentação</a:t>
            </a:r>
          </a:p>
        </p:txBody>
      </p:sp>
      <p:sp>
        <p:nvSpPr>
          <p:cNvPr id="15" name="TextBox 15"/>
          <p:cNvSpPr txBox="1"/>
          <p:nvPr/>
        </p:nvSpPr>
        <p:spPr>
          <a:xfrm>
            <a:off x="-205562" y="-119913"/>
            <a:ext cx="11254055" cy="2516520"/>
          </a:xfrm>
          <a:prstGeom prst="rect">
            <a:avLst/>
          </a:prstGeom>
        </p:spPr>
        <p:txBody>
          <a:bodyPr lIns="0" tIns="0" rIns="0" bIns="0" rtlCol="0" anchor="t">
            <a:spAutoFit/>
          </a:bodyPr>
          <a:lstStyle/>
          <a:p>
            <a:pPr algn="just">
              <a:lnSpc>
                <a:spcPts val="17460"/>
              </a:lnSpc>
            </a:pPr>
            <a:r>
              <a:rPr lang="en-US" sz="18000" spc="-936">
                <a:solidFill>
                  <a:srgbClr val="F2788E">
                    <a:alpha val="49804"/>
                  </a:srgbClr>
                </a:solidFill>
                <a:latin typeface="The Seasons"/>
                <a:ea typeface="The Seasons"/>
                <a:cs typeface="The Seasons"/>
                <a:sym typeface="The Seasons"/>
              </a:rPr>
              <a:t>discussão</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658054" y="4767540"/>
            <a:ext cx="0" cy="446057"/>
          </a:xfrm>
          <a:prstGeom prst="rect">
            <a:avLst/>
          </a:prstGeom>
        </p:spPr>
        <p:txBody>
          <a:bodyPr lIns="0" tIns="0" rIns="0" bIns="0" rtlCol="0" anchor="t">
            <a:spAutoFit/>
          </a:bodyPr>
          <a:lstStyle/>
          <a:p>
            <a:pPr algn="ctr">
              <a:lnSpc>
                <a:spcPts val="3613"/>
              </a:lnSpc>
              <a:spcBef>
                <a:spcPct val="0"/>
              </a:spcBef>
            </a:pPr>
            <a:endParaRPr/>
          </a:p>
        </p:txBody>
      </p:sp>
      <p:sp>
        <p:nvSpPr>
          <p:cNvPr id="3" name="TextBox 3"/>
          <p:cNvSpPr txBox="1"/>
          <p:nvPr/>
        </p:nvSpPr>
        <p:spPr>
          <a:xfrm>
            <a:off x="821924" y="1850923"/>
            <a:ext cx="7583948" cy="1005205"/>
          </a:xfrm>
          <a:prstGeom prst="rect">
            <a:avLst/>
          </a:prstGeom>
        </p:spPr>
        <p:txBody>
          <a:bodyPr lIns="0" tIns="0" rIns="0" bIns="0" rtlCol="0" anchor="t">
            <a:spAutoFit/>
          </a:bodyPr>
          <a:lstStyle/>
          <a:p>
            <a:pPr algn="l">
              <a:lnSpc>
                <a:spcPts val="3920"/>
              </a:lnSpc>
            </a:pPr>
            <a:r>
              <a:rPr lang="en-US" sz="2800">
                <a:solidFill>
                  <a:srgbClr val="000000"/>
                </a:solidFill>
                <a:latin typeface="Poppins"/>
                <a:ea typeface="Poppins"/>
                <a:cs typeface="Poppins"/>
                <a:sym typeface="Poppins"/>
              </a:rPr>
              <a:t>Percepção materna acerca da participação do pai além do pré-natal</a:t>
            </a:r>
          </a:p>
        </p:txBody>
      </p:sp>
      <p:sp>
        <p:nvSpPr>
          <p:cNvPr id="4" name="TextBox 4"/>
          <p:cNvSpPr txBox="1"/>
          <p:nvPr/>
        </p:nvSpPr>
        <p:spPr>
          <a:xfrm>
            <a:off x="1028700" y="3505825"/>
            <a:ext cx="16230600" cy="1285875"/>
          </a:xfrm>
          <a:prstGeom prst="rect">
            <a:avLst/>
          </a:prstGeom>
        </p:spPr>
        <p:txBody>
          <a:bodyPr lIns="0" tIns="0" rIns="0" bIns="0" rtlCol="0" anchor="t">
            <a:spAutoFit/>
          </a:bodyPr>
          <a:lstStyle/>
          <a:p>
            <a:pPr algn="just">
              <a:lnSpc>
                <a:spcPts val="3359"/>
              </a:lnSpc>
            </a:pPr>
            <a:r>
              <a:rPr lang="en-US" sz="2799">
                <a:solidFill>
                  <a:srgbClr val="000000"/>
                </a:solidFill>
                <a:latin typeface="Poppins"/>
                <a:ea typeface="Poppins"/>
                <a:cs typeface="Poppins"/>
                <a:sym typeface="Poppins"/>
              </a:rPr>
              <a:t>O envolvimento paterno não precisa estar restrito ao ato de amamentar em si, mas pode incluir </a:t>
            </a:r>
            <a:r>
              <a:rPr lang="en-US" sz="2799" b="1">
                <a:solidFill>
                  <a:srgbClr val="000000"/>
                </a:solidFill>
                <a:latin typeface="Poppins Semi-Bold"/>
                <a:ea typeface="Poppins Semi-Bold"/>
                <a:cs typeface="Poppins Semi-Bold"/>
                <a:sym typeface="Poppins Semi-Bold"/>
              </a:rPr>
              <a:t>ações que promovam o descanso da mãe, cuidado com a casa e com o bebê em outros momentos.</a:t>
            </a:r>
          </a:p>
        </p:txBody>
      </p:sp>
      <p:grpSp>
        <p:nvGrpSpPr>
          <p:cNvPr id="5" name="Group 5"/>
          <p:cNvGrpSpPr/>
          <p:nvPr/>
        </p:nvGrpSpPr>
        <p:grpSpPr>
          <a:xfrm>
            <a:off x="4792339" y="4767220"/>
            <a:ext cx="8703323" cy="1317999"/>
            <a:chOff x="0" y="0"/>
            <a:chExt cx="11604431" cy="1757332"/>
          </a:xfrm>
        </p:grpSpPr>
        <p:grpSp>
          <p:nvGrpSpPr>
            <p:cNvPr id="6" name="Group 6"/>
            <p:cNvGrpSpPr/>
            <p:nvPr/>
          </p:nvGrpSpPr>
          <p:grpSpPr>
            <a:xfrm>
              <a:off x="0" y="0"/>
              <a:ext cx="11604431" cy="1757332"/>
              <a:chOff x="0" y="0"/>
              <a:chExt cx="112881098" cy="17094295"/>
            </a:xfrm>
          </p:grpSpPr>
          <p:sp>
            <p:nvSpPr>
              <p:cNvPr id="7" name="Freeform 7"/>
              <p:cNvSpPr/>
              <p:nvPr/>
            </p:nvSpPr>
            <p:spPr>
              <a:xfrm>
                <a:off x="72390" y="72390"/>
                <a:ext cx="112736315" cy="16949515"/>
              </a:xfrm>
              <a:custGeom>
                <a:avLst/>
                <a:gdLst/>
                <a:ahLst/>
                <a:cxnLst/>
                <a:rect l="l" t="t" r="r" b="b"/>
                <a:pathLst>
                  <a:path w="112736315" h="16949515">
                    <a:moveTo>
                      <a:pt x="0" y="0"/>
                    </a:moveTo>
                    <a:lnTo>
                      <a:pt x="112736315" y="0"/>
                    </a:lnTo>
                    <a:lnTo>
                      <a:pt x="112736315" y="16949515"/>
                    </a:lnTo>
                    <a:lnTo>
                      <a:pt x="0" y="16949515"/>
                    </a:lnTo>
                    <a:lnTo>
                      <a:pt x="0" y="0"/>
                    </a:lnTo>
                    <a:close/>
                  </a:path>
                </a:pathLst>
              </a:custGeom>
              <a:solidFill>
                <a:srgbClr val="ED89C6">
                  <a:alpha val="49804"/>
                </a:srgbClr>
              </a:solidFill>
            </p:spPr>
          </p:sp>
          <p:sp>
            <p:nvSpPr>
              <p:cNvPr id="8" name="Freeform 8"/>
              <p:cNvSpPr/>
              <p:nvPr/>
            </p:nvSpPr>
            <p:spPr>
              <a:xfrm>
                <a:off x="0" y="0"/>
                <a:ext cx="112881097" cy="17094296"/>
              </a:xfrm>
              <a:custGeom>
                <a:avLst/>
                <a:gdLst/>
                <a:ahLst/>
                <a:cxnLst/>
                <a:rect l="l" t="t" r="r" b="b"/>
                <a:pathLst>
                  <a:path w="112881097" h="17094296">
                    <a:moveTo>
                      <a:pt x="112736312" y="16949516"/>
                    </a:moveTo>
                    <a:lnTo>
                      <a:pt x="112881097" y="16949516"/>
                    </a:lnTo>
                    <a:lnTo>
                      <a:pt x="112881097" y="17094296"/>
                    </a:lnTo>
                    <a:lnTo>
                      <a:pt x="112736312" y="17094296"/>
                    </a:lnTo>
                    <a:lnTo>
                      <a:pt x="112736312" y="16949516"/>
                    </a:lnTo>
                    <a:close/>
                    <a:moveTo>
                      <a:pt x="0" y="144780"/>
                    </a:moveTo>
                    <a:lnTo>
                      <a:pt x="144780" y="144780"/>
                    </a:lnTo>
                    <a:lnTo>
                      <a:pt x="144780" y="16949516"/>
                    </a:lnTo>
                    <a:lnTo>
                      <a:pt x="0" y="16949516"/>
                    </a:lnTo>
                    <a:lnTo>
                      <a:pt x="0" y="144780"/>
                    </a:lnTo>
                    <a:close/>
                    <a:moveTo>
                      <a:pt x="0" y="16949516"/>
                    </a:moveTo>
                    <a:lnTo>
                      <a:pt x="144780" y="16949516"/>
                    </a:lnTo>
                    <a:lnTo>
                      <a:pt x="144780" y="17094296"/>
                    </a:lnTo>
                    <a:lnTo>
                      <a:pt x="0" y="17094296"/>
                    </a:lnTo>
                    <a:lnTo>
                      <a:pt x="0" y="16949516"/>
                    </a:lnTo>
                    <a:close/>
                    <a:moveTo>
                      <a:pt x="112736312" y="144780"/>
                    </a:moveTo>
                    <a:lnTo>
                      <a:pt x="112881097" y="144780"/>
                    </a:lnTo>
                    <a:lnTo>
                      <a:pt x="112881097" y="16949516"/>
                    </a:lnTo>
                    <a:lnTo>
                      <a:pt x="112736312" y="16949516"/>
                    </a:lnTo>
                    <a:lnTo>
                      <a:pt x="112736312" y="144780"/>
                    </a:lnTo>
                    <a:close/>
                    <a:moveTo>
                      <a:pt x="144780" y="16949516"/>
                    </a:moveTo>
                    <a:lnTo>
                      <a:pt x="112736312" y="16949516"/>
                    </a:lnTo>
                    <a:lnTo>
                      <a:pt x="112736312" y="17094296"/>
                    </a:lnTo>
                    <a:lnTo>
                      <a:pt x="144780" y="17094296"/>
                    </a:lnTo>
                    <a:lnTo>
                      <a:pt x="144780" y="16949516"/>
                    </a:lnTo>
                    <a:close/>
                    <a:moveTo>
                      <a:pt x="112736312" y="0"/>
                    </a:moveTo>
                    <a:lnTo>
                      <a:pt x="112881097" y="0"/>
                    </a:lnTo>
                    <a:lnTo>
                      <a:pt x="112881097" y="144780"/>
                    </a:lnTo>
                    <a:lnTo>
                      <a:pt x="112736312" y="144780"/>
                    </a:lnTo>
                    <a:lnTo>
                      <a:pt x="112736312" y="0"/>
                    </a:lnTo>
                    <a:close/>
                    <a:moveTo>
                      <a:pt x="0" y="0"/>
                    </a:moveTo>
                    <a:lnTo>
                      <a:pt x="144780" y="0"/>
                    </a:lnTo>
                    <a:lnTo>
                      <a:pt x="144780" y="144780"/>
                    </a:lnTo>
                    <a:lnTo>
                      <a:pt x="0" y="144780"/>
                    </a:lnTo>
                    <a:lnTo>
                      <a:pt x="0" y="0"/>
                    </a:lnTo>
                    <a:close/>
                    <a:moveTo>
                      <a:pt x="144780" y="0"/>
                    </a:moveTo>
                    <a:lnTo>
                      <a:pt x="112736312" y="0"/>
                    </a:lnTo>
                    <a:lnTo>
                      <a:pt x="112736312" y="144780"/>
                    </a:lnTo>
                    <a:lnTo>
                      <a:pt x="144780" y="144780"/>
                    </a:lnTo>
                    <a:lnTo>
                      <a:pt x="144780" y="0"/>
                    </a:lnTo>
                    <a:close/>
                  </a:path>
                </a:pathLst>
              </a:custGeom>
              <a:solidFill>
                <a:srgbClr val="000000">
                  <a:alpha val="49804"/>
                </a:srgbClr>
              </a:solidFill>
            </p:spPr>
          </p:sp>
        </p:grpSp>
        <p:sp>
          <p:nvSpPr>
            <p:cNvPr id="9" name="TextBox 9"/>
            <p:cNvSpPr txBox="1"/>
            <p:nvPr/>
          </p:nvSpPr>
          <p:spPr>
            <a:xfrm>
              <a:off x="236099" y="179954"/>
              <a:ext cx="11132232" cy="1311698"/>
            </a:xfrm>
            <a:prstGeom prst="rect">
              <a:avLst/>
            </a:prstGeom>
          </p:spPr>
          <p:txBody>
            <a:bodyPr lIns="0" tIns="0" rIns="0" bIns="0" rtlCol="0" anchor="t">
              <a:spAutoFit/>
            </a:bodyPr>
            <a:lstStyle/>
            <a:p>
              <a:pPr algn="just">
                <a:lnSpc>
                  <a:spcPts val="3919"/>
                </a:lnSpc>
              </a:pPr>
              <a:r>
                <a:rPr lang="en-US" sz="2799" i="1">
                  <a:solidFill>
                    <a:srgbClr val="000000"/>
                  </a:solidFill>
                  <a:latin typeface="Poppins Light Italics"/>
                  <a:ea typeface="Poppins Light Italics"/>
                  <a:cs typeface="Poppins Light Italics"/>
                  <a:sym typeface="Poppins Light Italics"/>
                </a:rPr>
                <a:t>Me ajudar a comer, preparar comida acho que isso conta também.” (P20)</a:t>
              </a:r>
            </a:p>
          </p:txBody>
        </p:sp>
      </p:grpSp>
      <p:sp>
        <p:nvSpPr>
          <p:cNvPr id="10" name="TextBox 10"/>
          <p:cNvSpPr txBox="1"/>
          <p:nvPr/>
        </p:nvSpPr>
        <p:spPr>
          <a:xfrm>
            <a:off x="1028700" y="6329436"/>
            <a:ext cx="16230600" cy="2124075"/>
          </a:xfrm>
          <a:prstGeom prst="rect">
            <a:avLst/>
          </a:prstGeom>
        </p:spPr>
        <p:txBody>
          <a:bodyPr lIns="0" tIns="0" rIns="0" bIns="0" rtlCol="0" anchor="t">
            <a:spAutoFit/>
          </a:bodyPr>
          <a:lstStyle/>
          <a:p>
            <a:pPr algn="just">
              <a:lnSpc>
                <a:spcPts val="3359"/>
              </a:lnSpc>
            </a:pPr>
            <a:r>
              <a:rPr lang="en-US" sz="2799">
                <a:solidFill>
                  <a:srgbClr val="000000"/>
                </a:solidFill>
                <a:latin typeface="Poppins"/>
                <a:ea typeface="Poppins"/>
                <a:cs typeface="Poppins"/>
                <a:sym typeface="Poppins"/>
              </a:rPr>
              <a:t>Ressaltando que a atuação do pai no período da amamentação </a:t>
            </a:r>
            <a:r>
              <a:rPr lang="en-US" sz="2799" b="1">
                <a:solidFill>
                  <a:srgbClr val="000000"/>
                </a:solidFill>
                <a:latin typeface="Poppins Semi-Bold"/>
                <a:ea typeface="Poppins Semi-Bold"/>
                <a:cs typeface="Poppins Semi-Bold"/>
                <a:sym typeface="Poppins Semi-Bold"/>
              </a:rPr>
              <a:t>não é periférica, mas central</a:t>
            </a:r>
            <a:r>
              <a:rPr lang="en-US" sz="2799" b="1">
                <a:solidFill>
                  <a:srgbClr val="000000"/>
                </a:solidFill>
                <a:latin typeface="Poppins Bold"/>
                <a:ea typeface="Poppins Bold"/>
                <a:cs typeface="Poppins Bold"/>
                <a:sym typeface="Poppins Bold"/>
              </a:rPr>
              <a:t> </a:t>
            </a:r>
            <a:r>
              <a:rPr lang="en-US" sz="2799">
                <a:solidFill>
                  <a:srgbClr val="000000"/>
                </a:solidFill>
                <a:latin typeface="Poppins"/>
                <a:ea typeface="Poppins"/>
                <a:cs typeface="Poppins"/>
                <a:sym typeface="Poppins"/>
              </a:rPr>
              <a:t>para o sucesso do processo. Sua presença </a:t>
            </a:r>
            <a:r>
              <a:rPr lang="en-US" sz="2799" b="1">
                <a:solidFill>
                  <a:srgbClr val="000000"/>
                </a:solidFill>
                <a:latin typeface="Poppins Semi-Bold"/>
                <a:ea typeface="Poppins Semi-Bold"/>
                <a:cs typeface="Poppins Semi-Bold"/>
                <a:sym typeface="Poppins Semi-Bold"/>
              </a:rPr>
              <a:t>impacta diretamente o bem-estar físico e emocional da puérpera,</a:t>
            </a:r>
            <a:r>
              <a:rPr lang="en-US" sz="2799">
                <a:solidFill>
                  <a:srgbClr val="000000"/>
                </a:solidFill>
                <a:latin typeface="Poppins"/>
                <a:ea typeface="Poppins"/>
                <a:cs typeface="Poppins"/>
                <a:sym typeface="Poppins"/>
              </a:rPr>
              <a:t> o que torna urgente o fortalecimento de </a:t>
            </a:r>
            <a:r>
              <a:rPr lang="en-US" sz="2799" b="1">
                <a:solidFill>
                  <a:srgbClr val="000000"/>
                </a:solidFill>
                <a:latin typeface="Poppins Semi-Bold"/>
                <a:ea typeface="Poppins Semi-Bold"/>
                <a:cs typeface="Poppins Semi-Bold"/>
                <a:sym typeface="Poppins Semi-Bold"/>
              </a:rPr>
              <a:t>políticas públicas e de práticas clínicas que valorizem, acolham e eduquem o pai para esse momento.</a:t>
            </a:r>
          </a:p>
        </p:txBody>
      </p:sp>
      <p:sp>
        <p:nvSpPr>
          <p:cNvPr id="11" name="TextBox 11"/>
          <p:cNvSpPr txBox="1"/>
          <p:nvPr/>
        </p:nvSpPr>
        <p:spPr>
          <a:xfrm>
            <a:off x="-1003889" y="8215386"/>
            <a:ext cx="19693384" cy="2516520"/>
          </a:xfrm>
          <a:prstGeom prst="rect">
            <a:avLst/>
          </a:prstGeom>
        </p:spPr>
        <p:txBody>
          <a:bodyPr lIns="0" tIns="0" rIns="0" bIns="0" rtlCol="0" anchor="t">
            <a:spAutoFit/>
          </a:bodyPr>
          <a:lstStyle/>
          <a:p>
            <a:pPr algn="r">
              <a:lnSpc>
                <a:spcPts val="17460"/>
              </a:lnSpc>
            </a:pPr>
            <a:r>
              <a:rPr lang="en-US" sz="18000" spc="-936">
                <a:solidFill>
                  <a:srgbClr val="F2788E">
                    <a:alpha val="34902"/>
                  </a:srgbClr>
                </a:solidFill>
                <a:latin typeface="The Seasons"/>
                <a:ea typeface="The Seasons"/>
                <a:cs typeface="The Seasons"/>
                <a:sym typeface="The Seasons"/>
              </a:rPr>
              <a:t>amamentação</a:t>
            </a:r>
          </a:p>
        </p:txBody>
      </p:sp>
      <p:sp>
        <p:nvSpPr>
          <p:cNvPr id="12" name="TextBox 12"/>
          <p:cNvSpPr txBox="1"/>
          <p:nvPr/>
        </p:nvSpPr>
        <p:spPr>
          <a:xfrm>
            <a:off x="-205562" y="-119913"/>
            <a:ext cx="11254055" cy="2516520"/>
          </a:xfrm>
          <a:prstGeom prst="rect">
            <a:avLst/>
          </a:prstGeom>
        </p:spPr>
        <p:txBody>
          <a:bodyPr lIns="0" tIns="0" rIns="0" bIns="0" rtlCol="0" anchor="t">
            <a:spAutoFit/>
          </a:bodyPr>
          <a:lstStyle/>
          <a:p>
            <a:pPr algn="just">
              <a:lnSpc>
                <a:spcPts val="17460"/>
              </a:lnSpc>
            </a:pPr>
            <a:r>
              <a:rPr lang="en-US" sz="18000" spc="-936">
                <a:solidFill>
                  <a:srgbClr val="F2788E">
                    <a:alpha val="49804"/>
                  </a:srgbClr>
                </a:solidFill>
                <a:latin typeface="The Seasons"/>
                <a:ea typeface="The Seasons"/>
                <a:cs typeface="The Seasons"/>
                <a:sym typeface="The Seasons"/>
              </a:rPr>
              <a:t>discussão</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424997"/>
            <a:ext cx="16230600" cy="466725"/>
          </a:xfrm>
          <a:prstGeom prst="rect">
            <a:avLst/>
          </a:prstGeom>
        </p:spPr>
        <p:txBody>
          <a:bodyPr lIns="0" tIns="0" rIns="0" bIns="0" rtlCol="0" anchor="t">
            <a:spAutoFit/>
          </a:bodyPr>
          <a:lstStyle/>
          <a:p>
            <a:pPr algn="just">
              <a:lnSpc>
                <a:spcPts val="3599"/>
              </a:lnSpc>
              <a:spcBef>
                <a:spcPct val="0"/>
              </a:spcBef>
            </a:pPr>
            <a:r>
              <a:rPr lang="en-US" sz="2999">
                <a:solidFill>
                  <a:srgbClr val="000000"/>
                </a:solidFill>
                <a:latin typeface="Poppins"/>
                <a:ea typeface="Poppins"/>
                <a:cs typeface="Poppins"/>
                <a:sym typeface="Poppins"/>
              </a:rPr>
              <a:t>Os relatos evidenciam o que afirma a literatura: </a:t>
            </a:r>
          </a:p>
        </p:txBody>
      </p:sp>
      <p:grpSp>
        <p:nvGrpSpPr>
          <p:cNvPr id="3" name="Group 3"/>
          <p:cNvGrpSpPr/>
          <p:nvPr/>
        </p:nvGrpSpPr>
        <p:grpSpPr>
          <a:xfrm>
            <a:off x="3646784" y="3199466"/>
            <a:ext cx="10994432" cy="1078866"/>
            <a:chOff x="0" y="0"/>
            <a:chExt cx="14659242" cy="1438487"/>
          </a:xfrm>
        </p:grpSpPr>
        <p:grpSp>
          <p:nvGrpSpPr>
            <p:cNvPr id="4" name="Group 4"/>
            <p:cNvGrpSpPr/>
            <p:nvPr/>
          </p:nvGrpSpPr>
          <p:grpSpPr>
            <a:xfrm>
              <a:off x="0" y="0"/>
              <a:ext cx="14659242" cy="1438487"/>
              <a:chOff x="0" y="0"/>
              <a:chExt cx="142596514" cy="13992762"/>
            </a:xfrm>
          </p:grpSpPr>
          <p:sp>
            <p:nvSpPr>
              <p:cNvPr id="5" name="Freeform 5"/>
              <p:cNvSpPr/>
              <p:nvPr/>
            </p:nvSpPr>
            <p:spPr>
              <a:xfrm>
                <a:off x="72390" y="72390"/>
                <a:ext cx="142451735" cy="13847982"/>
              </a:xfrm>
              <a:custGeom>
                <a:avLst/>
                <a:gdLst/>
                <a:ahLst/>
                <a:cxnLst/>
                <a:rect l="l" t="t" r="r" b="b"/>
                <a:pathLst>
                  <a:path w="142451735" h="13847982">
                    <a:moveTo>
                      <a:pt x="0" y="0"/>
                    </a:moveTo>
                    <a:lnTo>
                      <a:pt x="142451735" y="0"/>
                    </a:lnTo>
                    <a:lnTo>
                      <a:pt x="142451735" y="13847982"/>
                    </a:lnTo>
                    <a:lnTo>
                      <a:pt x="0" y="13847982"/>
                    </a:lnTo>
                    <a:lnTo>
                      <a:pt x="0" y="0"/>
                    </a:lnTo>
                    <a:close/>
                  </a:path>
                </a:pathLst>
              </a:custGeom>
              <a:solidFill>
                <a:srgbClr val="FFFFFF"/>
              </a:solidFill>
            </p:spPr>
          </p:sp>
          <p:sp>
            <p:nvSpPr>
              <p:cNvPr id="6" name="Freeform 6"/>
              <p:cNvSpPr/>
              <p:nvPr/>
            </p:nvSpPr>
            <p:spPr>
              <a:xfrm>
                <a:off x="0" y="0"/>
                <a:ext cx="142596518" cy="13992761"/>
              </a:xfrm>
              <a:custGeom>
                <a:avLst/>
                <a:gdLst/>
                <a:ahLst/>
                <a:cxnLst/>
                <a:rect l="l" t="t" r="r" b="b"/>
                <a:pathLst>
                  <a:path w="142596518" h="13992761">
                    <a:moveTo>
                      <a:pt x="142451733" y="13847981"/>
                    </a:moveTo>
                    <a:lnTo>
                      <a:pt x="142596518" y="13847981"/>
                    </a:lnTo>
                    <a:lnTo>
                      <a:pt x="142596518" y="13992761"/>
                    </a:lnTo>
                    <a:lnTo>
                      <a:pt x="142451733" y="13992761"/>
                    </a:lnTo>
                    <a:lnTo>
                      <a:pt x="142451733" y="13847981"/>
                    </a:lnTo>
                    <a:close/>
                    <a:moveTo>
                      <a:pt x="0" y="144780"/>
                    </a:moveTo>
                    <a:lnTo>
                      <a:pt x="144780" y="144780"/>
                    </a:lnTo>
                    <a:lnTo>
                      <a:pt x="144780" y="13847981"/>
                    </a:lnTo>
                    <a:lnTo>
                      <a:pt x="0" y="13847981"/>
                    </a:lnTo>
                    <a:lnTo>
                      <a:pt x="0" y="144780"/>
                    </a:lnTo>
                    <a:close/>
                    <a:moveTo>
                      <a:pt x="0" y="13847981"/>
                    </a:moveTo>
                    <a:lnTo>
                      <a:pt x="144780" y="13847981"/>
                    </a:lnTo>
                    <a:lnTo>
                      <a:pt x="144780" y="13992761"/>
                    </a:lnTo>
                    <a:lnTo>
                      <a:pt x="0" y="13992761"/>
                    </a:lnTo>
                    <a:lnTo>
                      <a:pt x="0" y="13847981"/>
                    </a:lnTo>
                    <a:close/>
                    <a:moveTo>
                      <a:pt x="142451733" y="144780"/>
                    </a:moveTo>
                    <a:lnTo>
                      <a:pt x="142596518" y="144780"/>
                    </a:lnTo>
                    <a:lnTo>
                      <a:pt x="142596518" y="13847981"/>
                    </a:lnTo>
                    <a:lnTo>
                      <a:pt x="142451733" y="13847981"/>
                    </a:lnTo>
                    <a:lnTo>
                      <a:pt x="142451733" y="144780"/>
                    </a:lnTo>
                    <a:close/>
                    <a:moveTo>
                      <a:pt x="144780" y="13847981"/>
                    </a:moveTo>
                    <a:lnTo>
                      <a:pt x="142451733" y="13847981"/>
                    </a:lnTo>
                    <a:lnTo>
                      <a:pt x="142451733" y="13992761"/>
                    </a:lnTo>
                    <a:lnTo>
                      <a:pt x="144780" y="13992761"/>
                    </a:lnTo>
                    <a:lnTo>
                      <a:pt x="144780" y="13847981"/>
                    </a:lnTo>
                    <a:close/>
                    <a:moveTo>
                      <a:pt x="142451733" y="0"/>
                    </a:moveTo>
                    <a:lnTo>
                      <a:pt x="142596518" y="0"/>
                    </a:lnTo>
                    <a:lnTo>
                      <a:pt x="142596518" y="144780"/>
                    </a:lnTo>
                    <a:lnTo>
                      <a:pt x="142451733" y="144780"/>
                    </a:lnTo>
                    <a:lnTo>
                      <a:pt x="142451733" y="0"/>
                    </a:lnTo>
                    <a:close/>
                    <a:moveTo>
                      <a:pt x="0" y="0"/>
                    </a:moveTo>
                    <a:lnTo>
                      <a:pt x="144780" y="0"/>
                    </a:lnTo>
                    <a:lnTo>
                      <a:pt x="144780" y="144780"/>
                    </a:lnTo>
                    <a:lnTo>
                      <a:pt x="0" y="144780"/>
                    </a:lnTo>
                    <a:lnTo>
                      <a:pt x="0" y="0"/>
                    </a:lnTo>
                    <a:close/>
                    <a:moveTo>
                      <a:pt x="144780" y="0"/>
                    </a:moveTo>
                    <a:lnTo>
                      <a:pt x="142451733" y="0"/>
                    </a:lnTo>
                    <a:lnTo>
                      <a:pt x="142451733" y="144780"/>
                    </a:lnTo>
                    <a:lnTo>
                      <a:pt x="144780" y="144780"/>
                    </a:lnTo>
                    <a:lnTo>
                      <a:pt x="144780" y="0"/>
                    </a:lnTo>
                    <a:close/>
                  </a:path>
                </a:pathLst>
              </a:custGeom>
              <a:solidFill>
                <a:srgbClr val="000000"/>
              </a:solidFill>
            </p:spPr>
          </p:sp>
        </p:grpSp>
        <p:sp>
          <p:nvSpPr>
            <p:cNvPr id="7" name="TextBox 7"/>
            <p:cNvSpPr txBox="1"/>
            <p:nvPr/>
          </p:nvSpPr>
          <p:spPr>
            <a:xfrm>
              <a:off x="298251" y="131869"/>
              <a:ext cx="14011423" cy="1146175"/>
            </a:xfrm>
            <a:prstGeom prst="rect">
              <a:avLst/>
            </a:prstGeom>
          </p:spPr>
          <p:txBody>
            <a:bodyPr lIns="0" tIns="0" rIns="0" bIns="0" rtlCol="0" anchor="t">
              <a:spAutoFit/>
            </a:bodyPr>
            <a:lstStyle/>
            <a:p>
              <a:pPr algn="just">
                <a:lnSpc>
                  <a:spcPts val="3359"/>
                </a:lnSpc>
              </a:pPr>
              <a:r>
                <a:rPr lang="en-US" sz="2799">
                  <a:solidFill>
                    <a:srgbClr val="000000"/>
                  </a:solidFill>
                  <a:latin typeface="Poppins"/>
                  <a:ea typeface="Poppins"/>
                  <a:cs typeface="Poppins"/>
                  <a:sym typeface="Poppins"/>
                </a:rPr>
                <a:t>A participação ativa do pai nas consultas e atividades de pré-natal é de suma importância para a unidade familiar. </a:t>
              </a:r>
            </a:p>
          </p:txBody>
        </p:sp>
      </p:grpSp>
      <p:sp>
        <p:nvSpPr>
          <p:cNvPr id="8" name="TextBox 8"/>
          <p:cNvSpPr txBox="1"/>
          <p:nvPr/>
        </p:nvSpPr>
        <p:spPr>
          <a:xfrm>
            <a:off x="1028700" y="4795625"/>
            <a:ext cx="16414141" cy="3767455"/>
          </a:xfrm>
          <a:prstGeom prst="rect">
            <a:avLst/>
          </a:prstGeom>
        </p:spPr>
        <p:txBody>
          <a:bodyPr lIns="0" tIns="0" rIns="0" bIns="0" rtlCol="0" anchor="t">
            <a:spAutoFit/>
          </a:bodyPr>
          <a:lstStyle/>
          <a:p>
            <a:pPr algn="just">
              <a:lnSpc>
                <a:spcPts val="3599"/>
              </a:lnSpc>
              <a:spcBef>
                <a:spcPct val="0"/>
              </a:spcBef>
            </a:pPr>
            <a:r>
              <a:rPr lang="en-US" sz="2999">
                <a:solidFill>
                  <a:srgbClr val="000000"/>
                </a:solidFill>
                <a:latin typeface="Poppins"/>
                <a:ea typeface="Poppins"/>
                <a:cs typeface="Poppins"/>
                <a:sym typeface="Poppins"/>
              </a:rPr>
              <a:t>De acordo com os relatos, a presença paterna:</a:t>
            </a:r>
          </a:p>
          <a:p>
            <a:pPr marL="604519" lvl="1" indent="-302260" algn="just">
              <a:lnSpc>
                <a:spcPts val="4479"/>
              </a:lnSpc>
              <a:buFont typeface="Arial"/>
              <a:buChar char="•"/>
            </a:pPr>
            <a:r>
              <a:rPr lang="en-US" sz="2799">
                <a:solidFill>
                  <a:srgbClr val="000000"/>
                </a:solidFill>
                <a:latin typeface="Poppins"/>
                <a:ea typeface="Poppins"/>
                <a:cs typeface="Poppins"/>
                <a:sym typeface="Poppins"/>
              </a:rPr>
              <a:t>Proporciona maior sensação de </a:t>
            </a:r>
            <a:r>
              <a:rPr lang="en-US" sz="2799" b="1">
                <a:solidFill>
                  <a:srgbClr val="000000"/>
                </a:solidFill>
                <a:latin typeface="Poppins Semi-Bold"/>
                <a:ea typeface="Poppins Semi-Bold"/>
                <a:cs typeface="Poppins Semi-Bold"/>
                <a:sym typeface="Poppins Semi-Bold"/>
              </a:rPr>
              <a:t>segurança e suporte</a:t>
            </a:r>
            <a:r>
              <a:rPr lang="en-US" sz="2799">
                <a:solidFill>
                  <a:srgbClr val="000000"/>
                </a:solidFill>
                <a:latin typeface="Poppins"/>
                <a:ea typeface="Poppins"/>
                <a:cs typeface="Poppins"/>
                <a:sym typeface="Poppins"/>
              </a:rPr>
              <a:t> para a mulher;</a:t>
            </a:r>
          </a:p>
          <a:p>
            <a:pPr marL="604519" lvl="1" indent="-302260" algn="just">
              <a:lnSpc>
                <a:spcPts val="4479"/>
              </a:lnSpc>
              <a:buFont typeface="Arial"/>
              <a:buChar char="•"/>
            </a:pPr>
            <a:r>
              <a:rPr lang="en-US" sz="2799">
                <a:solidFill>
                  <a:srgbClr val="000000"/>
                </a:solidFill>
                <a:latin typeface="Poppins"/>
                <a:ea typeface="Poppins"/>
                <a:cs typeface="Poppins"/>
                <a:sym typeface="Poppins"/>
              </a:rPr>
              <a:t>Contribui para uma </a:t>
            </a:r>
            <a:r>
              <a:rPr lang="en-US" sz="2799" b="1">
                <a:solidFill>
                  <a:srgbClr val="000000"/>
                </a:solidFill>
                <a:latin typeface="Poppins Semi-Bold"/>
                <a:ea typeface="Poppins Semi-Bold"/>
                <a:cs typeface="Poppins Semi-Bold"/>
                <a:sym typeface="Poppins Semi-Bold"/>
              </a:rPr>
              <a:t>melhor adesão da gestante</a:t>
            </a:r>
            <a:r>
              <a:rPr lang="en-US" sz="2799">
                <a:solidFill>
                  <a:srgbClr val="000000"/>
                </a:solidFill>
                <a:latin typeface="Poppins"/>
                <a:ea typeface="Poppins"/>
                <a:cs typeface="Poppins"/>
                <a:sym typeface="Poppins"/>
              </a:rPr>
              <a:t> às consultas de pré-natal;</a:t>
            </a:r>
          </a:p>
          <a:p>
            <a:pPr marL="604519" lvl="1" indent="-302260" algn="just">
              <a:lnSpc>
                <a:spcPts val="4479"/>
              </a:lnSpc>
              <a:buFont typeface="Arial"/>
              <a:buChar char="•"/>
            </a:pPr>
            <a:r>
              <a:rPr lang="en-US" sz="2799">
                <a:solidFill>
                  <a:srgbClr val="000000"/>
                </a:solidFill>
                <a:latin typeface="Poppins"/>
                <a:ea typeface="Poppins"/>
                <a:cs typeface="Poppins"/>
                <a:sym typeface="Poppins"/>
              </a:rPr>
              <a:t>Contribui para a </a:t>
            </a:r>
            <a:r>
              <a:rPr lang="en-US" sz="2799" b="1">
                <a:solidFill>
                  <a:srgbClr val="000000"/>
                </a:solidFill>
                <a:latin typeface="Poppins Semi-Bold"/>
                <a:ea typeface="Poppins Semi-Bold"/>
                <a:cs typeface="Poppins Semi-Bold"/>
                <a:sym typeface="Poppins Semi-Bold"/>
              </a:rPr>
              <a:t>saúde do recém-nascido;</a:t>
            </a:r>
          </a:p>
          <a:p>
            <a:pPr marL="604519" lvl="1" indent="-302260" algn="just">
              <a:lnSpc>
                <a:spcPts val="4479"/>
              </a:lnSpc>
              <a:buFont typeface="Arial"/>
              <a:buChar char="•"/>
            </a:pPr>
            <a:r>
              <a:rPr lang="en-US" sz="2799">
                <a:solidFill>
                  <a:srgbClr val="000000"/>
                </a:solidFill>
                <a:latin typeface="Poppins"/>
                <a:ea typeface="Poppins"/>
                <a:cs typeface="Poppins"/>
                <a:sym typeface="Poppins"/>
              </a:rPr>
              <a:t>Promulga o vínculo da </a:t>
            </a:r>
            <a:r>
              <a:rPr lang="en-US" sz="2799" b="1">
                <a:solidFill>
                  <a:srgbClr val="000000"/>
                </a:solidFill>
                <a:latin typeface="Poppins Semi-Bold"/>
                <a:ea typeface="Poppins Semi-Bold"/>
                <a:cs typeface="Poppins Semi-Bold"/>
                <a:sym typeface="Poppins Semi-Bold"/>
              </a:rPr>
              <a:t>tríade mãe-pai-bebê;</a:t>
            </a:r>
          </a:p>
          <a:p>
            <a:pPr marL="604519" lvl="1" indent="-302260" algn="just">
              <a:lnSpc>
                <a:spcPts val="4479"/>
              </a:lnSpc>
              <a:buFont typeface="Arial"/>
              <a:buChar char="•"/>
            </a:pPr>
            <a:r>
              <a:rPr lang="en-US" sz="2799" b="1">
                <a:solidFill>
                  <a:srgbClr val="000000"/>
                </a:solidFill>
                <a:latin typeface="Poppins Semi-Bold"/>
                <a:ea typeface="Poppins Semi-Bold"/>
                <a:cs typeface="Poppins Semi-Bold"/>
                <a:sym typeface="Poppins Semi-Bold"/>
              </a:rPr>
              <a:t>Responsabilidade e peso emocional compartilhados</a:t>
            </a:r>
            <a:r>
              <a:rPr lang="en-US" sz="2799">
                <a:solidFill>
                  <a:srgbClr val="000000"/>
                </a:solidFill>
                <a:latin typeface="Poppins"/>
                <a:ea typeface="Poppins"/>
                <a:cs typeface="Poppins"/>
                <a:sym typeface="Poppins"/>
              </a:rPr>
              <a:t>, não vivenciado de forma solitária;</a:t>
            </a:r>
          </a:p>
          <a:p>
            <a:pPr marL="604519" lvl="1" indent="-302260" algn="just">
              <a:lnSpc>
                <a:spcPts val="4479"/>
              </a:lnSpc>
              <a:buFont typeface="Arial"/>
              <a:buChar char="•"/>
            </a:pPr>
            <a:r>
              <a:rPr lang="en-US" sz="2799">
                <a:solidFill>
                  <a:srgbClr val="000000"/>
                </a:solidFill>
                <a:latin typeface="Poppins"/>
                <a:ea typeface="Poppins"/>
                <a:cs typeface="Poppins"/>
                <a:sym typeface="Poppins"/>
              </a:rPr>
              <a:t>Permite que o pai experencie o processo de </a:t>
            </a:r>
            <a:r>
              <a:rPr lang="en-US" sz="2799" b="1">
                <a:solidFill>
                  <a:srgbClr val="000000"/>
                </a:solidFill>
                <a:latin typeface="Poppins Semi-Bold"/>
                <a:ea typeface="Poppins Semi-Bold"/>
                <a:cs typeface="Poppins Semi-Bold"/>
                <a:sym typeface="Poppins Semi-Bold"/>
              </a:rPr>
              <a:t>construção de sua paternidade.</a:t>
            </a:r>
          </a:p>
        </p:txBody>
      </p:sp>
      <p:sp>
        <p:nvSpPr>
          <p:cNvPr id="9" name="TextBox 9"/>
          <p:cNvSpPr txBox="1"/>
          <p:nvPr/>
        </p:nvSpPr>
        <p:spPr>
          <a:xfrm>
            <a:off x="-205562" y="-129438"/>
            <a:ext cx="10825435" cy="2525826"/>
          </a:xfrm>
          <a:prstGeom prst="rect">
            <a:avLst/>
          </a:prstGeom>
        </p:spPr>
        <p:txBody>
          <a:bodyPr lIns="0" tIns="0" rIns="0" bIns="0" rtlCol="0" anchor="t">
            <a:spAutoFit/>
          </a:bodyPr>
          <a:lstStyle/>
          <a:p>
            <a:pPr algn="just">
              <a:lnSpc>
                <a:spcPts val="17453"/>
              </a:lnSpc>
            </a:pPr>
            <a:r>
              <a:rPr lang="en-US" sz="17993" spc="-935">
                <a:solidFill>
                  <a:srgbClr val="F2788E">
                    <a:alpha val="49804"/>
                  </a:srgbClr>
                </a:solidFill>
                <a:latin typeface="The Seasons"/>
                <a:ea typeface="The Seasons"/>
                <a:cs typeface="The Seasons"/>
                <a:sym typeface="The Seasons"/>
              </a:rPr>
              <a:t>conclusão</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993906"/>
            <a:ext cx="16230600" cy="5476875"/>
          </a:xfrm>
          <a:prstGeom prst="rect">
            <a:avLst/>
          </a:prstGeom>
        </p:spPr>
        <p:txBody>
          <a:bodyPr lIns="0" tIns="0" rIns="0" bIns="0" rtlCol="0" anchor="t">
            <a:spAutoFit/>
          </a:bodyPr>
          <a:lstStyle/>
          <a:p>
            <a:pPr algn="just">
              <a:lnSpc>
                <a:spcPts val="3359"/>
              </a:lnSpc>
            </a:pPr>
            <a:r>
              <a:rPr lang="en-US" sz="2799" b="1">
                <a:solidFill>
                  <a:srgbClr val="000000"/>
                </a:solidFill>
                <a:latin typeface="Poppins Semi-Bold"/>
                <a:ea typeface="Poppins Semi-Bold"/>
                <a:cs typeface="Poppins Semi-Bold"/>
                <a:sym typeface="Poppins Semi-Bold"/>
              </a:rPr>
              <a:t>O parto ainda parece ser o evento mais valorizado.</a:t>
            </a:r>
            <a:r>
              <a:rPr lang="en-US" sz="2799">
                <a:solidFill>
                  <a:srgbClr val="000000"/>
                </a:solidFill>
                <a:latin typeface="Poppins"/>
                <a:ea typeface="Poppins"/>
                <a:cs typeface="Poppins"/>
                <a:sym typeface="Poppins"/>
              </a:rPr>
              <a:t> Acredita-se que seja relevante um trabalho de conscientização para que o pai participe ainda mais do processo da gestação como um todo.</a:t>
            </a:r>
          </a:p>
          <a:p>
            <a:pPr algn="just">
              <a:lnSpc>
                <a:spcPts val="3359"/>
              </a:lnSpc>
            </a:pPr>
            <a:endParaRPr lang="en-US" sz="2799">
              <a:solidFill>
                <a:srgbClr val="000000"/>
              </a:solidFill>
              <a:latin typeface="Poppins"/>
              <a:ea typeface="Poppins"/>
              <a:cs typeface="Poppins"/>
              <a:sym typeface="Poppins"/>
            </a:endParaRPr>
          </a:p>
          <a:p>
            <a:pPr algn="just">
              <a:lnSpc>
                <a:spcPts val="3359"/>
              </a:lnSpc>
            </a:pPr>
            <a:r>
              <a:rPr lang="en-US" sz="2799">
                <a:solidFill>
                  <a:srgbClr val="000000"/>
                </a:solidFill>
                <a:latin typeface="Poppins"/>
                <a:ea typeface="Poppins"/>
                <a:cs typeface="Poppins"/>
                <a:sym typeface="Poppins"/>
              </a:rPr>
              <a:t>Para as entrevistadas, </a:t>
            </a:r>
            <a:r>
              <a:rPr lang="en-US" sz="2799" b="1">
                <a:solidFill>
                  <a:srgbClr val="000000"/>
                </a:solidFill>
                <a:latin typeface="Poppins Semi-Bold"/>
                <a:ea typeface="Poppins Semi-Bold"/>
                <a:cs typeface="Poppins Semi-Bold"/>
                <a:sym typeface="Poppins Semi-Bold"/>
              </a:rPr>
              <a:t>a participação paterna esteve muito além da frequência em consultas,</a:t>
            </a:r>
            <a:r>
              <a:rPr lang="en-US" sz="2799">
                <a:solidFill>
                  <a:srgbClr val="000000"/>
                </a:solidFill>
                <a:latin typeface="Poppins"/>
                <a:ea typeface="Poppins"/>
                <a:cs typeface="Poppins"/>
                <a:sym typeface="Poppins"/>
              </a:rPr>
              <a:t> mas relacionou-se ao envolvimento com todo o contexto gestacional e de cuidados pré, durante e pós-parto.</a:t>
            </a:r>
          </a:p>
          <a:p>
            <a:pPr algn="just">
              <a:lnSpc>
                <a:spcPts val="3359"/>
              </a:lnSpc>
            </a:pPr>
            <a:endParaRPr lang="en-US" sz="2799">
              <a:solidFill>
                <a:srgbClr val="000000"/>
              </a:solidFill>
              <a:latin typeface="Poppins"/>
              <a:ea typeface="Poppins"/>
              <a:cs typeface="Poppins"/>
              <a:sym typeface="Poppins"/>
            </a:endParaRPr>
          </a:p>
          <a:p>
            <a:pPr algn="just">
              <a:lnSpc>
                <a:spcPts val="3359"/>
              </a:lnSpc>
              <a:spcBef>
                <a:spcPct val="0"/>
              </a:spcBef>
            </a:pPr>
            <a:r>
              <a:rPr lang="en-US" sz="2799">
                <a:solidFill>
                  <a:srgbClr val="000000"/>
                </a:solidFill>
                <a:latin typeface="Poppins"/>
                <a:ea typeface="Poppins"/>
                <a:cs typeface="Poppins"/>
                <a:sym typeface="Poppins"/>
              </a:rPr>
              <a:t>Para que ocorra uma participação mais latente dos pais ao longo do ciclo gravídico-puerperal, estimula-se que a presença paterna seja cultural e socialmente valorizada, e que se invista em abordagens intersetoriais que envolvam o sistema de saúde, educação e trabalho para romper com a ideia de que o cuidado perinatal é um dever exclusivo da mulher (Bernardi, Mello &amp; Féres-Carneiro, 2023). </a:t>
            </a:r>
          </a:p>
        </p:txBody>
      </p:sp>
      <p:sp>
        <p:nvSpPr>
          <p:cNvPr id="3" name="TextBox 3"/>
          <p:cNvSpPr txBox="1"/>
          <p:nvPr/>
        </p:nvSpPr>
        <p:spPr>
          <a:xfrm>
            <a:off x="-205562" y="-129438"/>
            <a:ext cx="10825435" cy="2525826"/>
          </a:xfrm>
          <a:prstGeom prst="rect">
            <a:avLst/>
          </a:prstGeom>
        </p:spPr>
        <p:txBody>
          <a:bodyPr lIns="0" tIns="0" rIns="0" bIns="0" rtlCol="0" anchor="t">
            <a:spAutoFit/>
          </a:bodyPr>
          <a:lstStyle/>
          <a:p>
            <a:pPr algn="just">
              <a:lnSpc>
                <a:spcPts val="17453"/>
              </a:lnSpc>
            </a:pPr>
            <a:r>
              <a:rPr lang="en-US" sz="17993" spc="-935">
                <a:solidFill>
                  <a:srgbClr val="F2788E">
                    <a:alpha val="49804"/>
                  </a:srgbClr>
                </a:solidFill>
                <a:latin typeface="The Seasons"/>
                <a:ea typeface="The Seasons"/>
                <a:cs typeface="The Seasons"/>
                <a:sym typeface="The Seasons"/>
              </a:rPr>
              <a:t>conclusão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14962" y="4358319"/>
            <a:ext cx="16402031" cy="3461004"/>
            <a:chOff x="0" y="0"/>
            <a:chExt cx="177290729" cy="37410239"/>
          </a:xfrm>
        </p:grpSpPr>
        <p:sp>
          <p:nvSpPr>
            <p:cNvPr id="3" name="Freeform 3"/>
            <p:cNvSpPr/>
            <p:nvPr/>
          </p:nvSpPr>
          <p:spPr>
            <a:xfrm>
              <a:off x="72390" y="72390"/>
              <a:ext cx="177145952" cy="37265458"/>
            </a:xfrm>
            <a:custGeom>
              <a:avLst/>
              <a:gdLst/>
              <a:ahLst/>
              <a:cxnLst/>
              <a:rect l="l" t="t" r="r" b="b"/>
              <a:pathLst>
                <a:path w="177145952" h="37265458">
                  <a:moveTo>
                    <a:pt x="0" y="0"/>
                  </a:moveTo>
                  <a:lnTo>
                    <a:pt x="177145952" y="0"/>
                  </a:lnTo>
                  <a:lnTo>
                    <a:pt x="177145952" y="37265458"/>
                  </a:lnTo>
                  <a:lnTo>
                    <a:pt x="0" y="37265458"/>
                  </a:lnTo>
                  <a:lnTo>
                    <a:pt x="0" y="0"/>
                  </a:lnTo>
                  <a:close/>
                </a:path>
              </a:pathLst>
            </a:custGeom>
            <a:solidFill>
              <a:srgbClr val="FCD5CE"/>
            </a:solidFill>
          </p:spPr>
        </p:sp>
        <p:sp>
          <p:nvSpPr>
            <p:cNvPr id="4" name="Freeform 4"/>
            <p:cNvSpPr/>
            <p:nvPr/>
          </p:nvSpPr>
          <p:spPr>
            <a:xfrm>
              <a:off x="0" y="0"/>
              <a:ext cx="177290723" cy="37410241"/>
            </a:xfrm>
            <a:custGeom>
              <a:avLst/>
              <a:gdLst/>
              <a:ahLst/>
              <a:cxnLst/>
              <a:rect l="l" t="t" r="r" b="b"/>
              <a:pathLst>
                <a:path w="177290723" h="37410241">
                  <a:moveTo>
                    <a:pt x="177145950" y="37265459"/>
                  </a:moveTo>
                  <a:lnTo>
                    <a:pt x="177290723" y="37265459"/>
                  </a:lnTo>
                  <a:lnTo>
                    <a:pt x="177290723" y="37410241"/>
                  </a:lnTo>
                  <a:lnTo>
                    <a:pt x="177145950" y="37410241"/>
                  </a:lnTo>
                  <a:lnTo>
                    <a:pt x="177145950" y="37265459"/>
                  </a:lnTo>
                  <a:close/>
                  <a:moveTo>
                    <a:pt x="0" y="144780"/>
                  </a:moveTo>
                  <a:lnTo>
                    <a:pt x="144780" y="144780"/>
                  </a:lnTo>
                  <a:lnTo>
                    <a:pt x="144780" y="37265459"/>
                  </a:lnTo>
                  <a:lnTo>
                    <a:pt x="0" y="37265459"/>
                  </a:lnTo>
                  <a:lnTo>
                    <a:pt x="0" y="144780"/>
                  </a:lnTo>
                  <a:close/>
                  <a:moveTo>
                    <a:pt x="0" y="37265459"/>
                  </a:moveTo>
                  <a:lnTo>
                    <a:pt x="144780" y="37265459"/>
                  </a:lnTo>
                  <a:lnTo>
                    <a:pt x="144780" y="37410241"/>
                  </a:lnTo>
                  <a:lnTo>
                    <a:pt x="0" y="37410241"/>
                  </a:lnTo>
                  <a:lnTo>
                    <a:pt x="0" y="37265459"/>
                  </a:lnTo>
                  <a:close/>
                  <a:moveTo>
                    <a:pt x="177145950" y="144780"/>
                  </a:moveTo>
                  <a:lnTo>
                    <a:pt x="177290723" y="144780"/>
                  </a:lnTo>
                  <a:lnTo>
                    <a:pt x="177290723" y="37265459"/>
                  </a:lnTo>
                  <a:lnTo>
                    <a:pt x="177145950" y="37265459"/>
                  </a:lnTo>
                  <a:lnTo>
                    <a:pt x="177145950" y="144780"/>
                  </a:lnTo>
                  <a:close/>
                  <a:moveTo>
                    <a:pt x="144780" y="37265459"/>
                  </a:moveTo>
                  <a:lnTo>
                    <a:pt x="177145950" y="37265459"/>
                  </a:lnTo>
                  <a:lnTo>
                    <a:pt x="177145950" y="37410241"/>
                  </a:lnTo>
                  <a:lnTo>
                    <a:pt x="144780" y="37410241"/>
                  </a:lnTo>
                  <a:lnTo>
                    <a:pt x="144780" y="37265459"/>
                  </a:lnTo>
                  <a:close/>
                  <a:moveTo>
                    <a:pt x="177145950" y="0"/>
                  </a:moveTo>
                  <a:lnTo>
                    <a:pt x="177290723" y="0"/>
                  </a:lnTo>
                  <a:lnTo>
                    <a:pt x="177290723" y="144780"/>
                  </a:lnTo>
                  <a:lnTo>
                    <a:pt x="177145950" y="144780"/>
                  </a:lnTo>
                  <a:lnTo>
                    <a:pt x="177145950" y="0"/>
                  </a:lnTo>
                  <a:close/>
                  <a:moveTo>
                    <a:pt x="0" y="0"/>
                  </a:moveTo>
                  <a:lnTo>
                    <a:pt x="144780" y="0"/>
                  </a:lnTo>
                  <a:lnTo>
                    <a:pt x="144780" y="144780"/>
                  </a:lnTo>
                  <a:lnTo>
                    <a:pt x="0" y="144780"/>
                  </a:lnTo>
                  <a:lnTo>
                    <a:pt x="0" y="0"/>
                  </a:lnTo>
                  <a:close/>
                  <a:moveTo>
                    <a:pt x="144780" y="0"/>
                  </a:moveTo>
                  <a:lnTo>
                    <a:pt x="177145950" y="0"/>
                  </a:lnTo>
                  <a:lnTo>
                    <a:pt x="177145950" y="144780"/>
                  </a:lnTo>
                  <a:lnTo>
                    <a:pt x="144780" y="144780"/>
                  </a:lnTo>
                  <a:lnTo>
                    <a:pt x="144780" y="0"/>
                  </a:lnTo>
                  <a:close/>
                </a:path>
              </a:pathLst>
            </a:custGeom>
            <a:solidFill>
              <a:srgbClr val="000000"/>
            </a:solidFill>
          </p:spPr>
        </p:sp>
      </p:grpSp>
      <p:sp>
        <p:nvSpPr>
          <p:cNvPr id="5" name="TextBox 5"/>
          <p:cNvSpPr txBox="1"/>
          <p:nvPr/>
        </p:nvSpPr>
        <p:spPr>
          <a:xfrm>
            <a:off x="5049890" y="5331584"/>
            <a:ext cx="12084392" cy="1485900"/>
          </a:xfrm>
          <a:prstGeom prst="rect">
            <a:avLst/>
          </a:prstGeom>
        </p:spPr>
        <p:txBody>
          <a:bodyPr lIns="0" tIns="0" rIns="0" bIns="0" rtlCol="0" anchor="t">
            <a:spAutoFit/>
          </a:bodyPr>
          <a:lstStyle/>
          <a:p>
            <a:pPr algn="just">
              <a:lnSpc>
                <a:spcPts val="3839"/>
              </a:lnSpc>
            </a:pPr>
            <a:r>
              <a:rPr lang="en-US" sz="3199">
                <a:solidFill>
                  <a:srgbClr val="000000"/>
                </a:solidFill>
                <a:latin typeface="Poppins Light"/>
                <a:ea typeface="Poppins Light"/>
                <a:cs typeface="Poppins Light"/>
                <a:sym typeface="Poppins Light"/>
              </a:rPr>
              <a:t>Compreender, a partir da perspectiva das puérperas, os impactos da participação ativa do pai nas consultas e atividades de pré-natal.</a:t>
            </a:r>
          </a:p>
        </p:txBody>
      </p:sp>
      <p:sp>
        <p:nvSpPr>
          <p:cNvPr id="6" name="Freeform 6"/>
          <p:cNvSpPr/>
          <p:nvPr/>
        </p:nvSpPr>
        <p:spPr>
          <a:xfrm>
            <a:off x="343173" y="2987358"/>
            <a:ext cx="4539903" cy="7598165"/>
          </a:xfrm>
          <a:custGeom>
            <a:avLst/>
            <a:gdLst/>
            <a:ahLst/>
            <a:cxnLst/>
            <a:rect l="l" t="t" r="r" b="b"/>
            <a:pathLst>
              <a:path w="4539903" h="7598165">
                <a:moveTo>
                  <a:pt x="0" y="0"/>
                </a:moveTo>
                <a:lnTo>
                  <a:pt x="4539904" y="0"/>
                </a:lnTo>
                <a:lnTo>
                  <a:pt x="4539904" y="7598164"/>
                </a:lnTo>
                <a:lnTo>
                  <a:pt x="0" y="7598164"/>
                </a:lnTo>
                <a:lnTo>
                  <a:pt x="0" y="0"/>
                </a:lnTo>
                <a:close/>
              </a:path>
            </a:pathLst>
          </a:custGeom>
          <a:blipFill>
            <a:blip r:embed="rId2"/>
            <a:stretch>
              <a:fillRect/>
            </a:stretch>
          </a:blipFill>
        </p:spPr>
      </p:sp>
      <p:sp>
        <p:nvSpPr>
          <p:cNvPr id="7" name="TextBox 7"/>
          <p:cNvSpPr txBox="1"/>
          <p:nvPr/>
        </p:nvSpPr>
        <p:spPr>
          <a:xfrm>
            <a:off x="-205562" y="-129438"/>
            <a:ext cx="13681343" cy="2525826"/>
          </a:xfrm>
          <a:prstGeom prst="rect">
            <a:avLst/>
          </a:prstGeom>
        </p:spPr>
        <p:txBody>
          <a:bodyPr lIns="0" tIns="0" rIns="0" bIns="0" rtlCol="0" anchor="t">
            <a:spAutoFit/>
          </a:bodyPr>
          <a:lstStyle/>
          <a:p>
            <a:pPr algn="just">
              <a:lnSpc>
                <a:spcPts val="17453"/>
              </a:lnSpc>
            </a:pPr>
            <a:r>
              <a:rPr lang="en-US" sz="17993" spc="-935">
                <a:solidFill>
                  <a:srgbClr val="F2788E">
                    <a:alpha val="69804"/>
                  </a:srgbClr>
                </a:solidFill>
                <a:latin typeface="The Seasons"/>
                <a:ea typeface="The Seasons"/>
                <a:cs typeface="The Seasons"/>
                <a:sym typeface="The Seasons"/>
              </a:rPr>
              <a:t>objetivo</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32100" y="3187859"/>
            <a:ext cx="10023799" cy="3911283"/>
            <a:chOff x="0" y="0"/>
            <a:chExt cx="13365066" cy="5215044"/>
          </a:xfrm>
        </p:grpSpPr>
        <p:grpSp>
          <p:nvGrpSpPr>
            <p:cNvPr id="3" name="Group 3"/>
            <p:cNvGrpSpPr/>
            <p:nvPr/>
          </p:nvGrpSpPr>
          <p:grpSpPr>
            <a:xfrm>
              <a:off x="0" y="0"/>
              <a:ext cx="13365066" cy="5215044"/>
              <a:chOff x="0" y="0"/>
              <a:chExt cx="130007524" cy="50728888"/>
            </a:xfrm>
          </p:grpSpPr>
          <p:sp>
            <p:nvSpPr>
              <p:cNvPr id="4" name="Freeform 4"/>
              <p:cNvSpPr/>
              <p:nvPr/>
            </p:nvSpPr>
            <p:spPr>
              <a:xfrm>
                <a:off x="72390" y="72390"/>
                <a:ext cx="129862749" cy="50584109"/>
              </a:xfrm>
              <a:custGeom>
                <a:avLst/>
                <a:gdLst/>
                <a:ahLst/>
                <a:cxnLst/>
                <a:rect l="l" t="t" r="r" b="b"/>
                <a:pathLst>
                  <a:path w="129862749" h="50584109">
                    <a:moveTo>
                      <a:pt x="0" y="0"/>
                    </a:moveTo>
                    <a:lnTo>
                      <a:pt x="129862749" y="0"/>
                    </a:lnTo>
                    <a:lnTo>
                      <a:pt x="129862749" y="50584109"/>
                    </a:lnTo>
                    <a:lnTo>
                      <a:pt x="0" y="50584109"/>
                    </a:lnTo>
                    <a:lnTo>
                      <a:pt x="0" y="0"/>
                    </a:lnTo>
                    <a:close/>
                  </a:path>
                </a:pathLst>
              </a:custGeom>
              <a:solidFill>
                <a:srgbClr val="FCD5CE"/>
              </a:solidFill>
            </p:spPr>
          </p:sp>
          <p:sp>
            <p:nvSpPr>
              <p:cNvPr id="5" name="Freeform 5"/>
              <p:cNvSpPr/>
              <p:nvPr/>
            </p:nvSpPr>
            <p:spPr>
              <a:xfrm>
                <a:off x="0" y="0"/>
                <a:ext cx="130007531" cy="50728888"/>
              </a:xfrm>
              <a:custGeom>
                <a:avLst/>
                <a:gdLst/>
                <a:ahLst/>
                <a:cxnLst/>
                <a:rect l="l" t="t" r="r" b="b"/>
                <a:pathLst>
                  <a:path w="130007531" h="50728888">
                    <a:moveTo>
                      <a:pt x="129862746" y="50584106"/>
                    </a:moveTo>
                    <a:lnTo>
                      <a:pt x="130007531" y="50584106"/>
                    </a:lnTo>
                    <a:lnTo>
                      <a:pt x="130007531" y="50728888"/>
                    </a:lnTo>
                    <a:lnTo>
                      <a:pt x="129862746" y="50728888"/>
                    </a:lnTo>
                    <a:lnTo>
                      <a:pt x="129862746" y="50584106"/>
                    </a:lnTo>
                    <a:close/>
                    <a:moveTo>
                      <a:pt x="0" y="144780"/>
                    </a:moveTo>
                    <a:lnTo>
                      <a:pt x="144780" y="144780"/>
                    </a:lnTo>
                    <a:lnTo>
                      <a:pt x="144780" y="50584106"/>
                    </a:lnTo>
                    <a:lnTo>
                      <a:pt x="0" y="50584106"/>
                    </a:lnTo>
                    <a:lnTo>
                      <a:pt x="0" y="144780"/>
                    </a:lnTo>
                    <a:close/>
                    <a:moveTo>
                      <a:pt x="0" y="50584106"/>
                    </a:moveTo>
                    <a:lnTo>
                      <a:pt x="144780" y="50584106"/>
                    </a:lnTo>
                    <a:lnTo>
                      <a:pt x="144780" y="50728888"/>
                    </a:lnTo>
                    <a:lnTo>
                      <a:pt x="0" y="50728888"/>
                    </a:lnTo>
                    <a:lnTo>
                      <a:pt x="0" y="50584106"/>
                    </a:lnTo>
                    <a:close/>
                    <a:moveTo>
                      <a:pt x="129862746" y="144780"/>
                    </a:moveTo>
                    <a:lnTo>
                      <a:pt x="130007531" y="144780"/>
                    </a:lnTo>
                    <a:lnTo>
                      <a:pt x="130007531" y="50584106"/>
                    </a:lnTo>
                    <a:lnTo>
                      <a:pt x="129862746" y="50584106"/>
                    </a:lnTo>
                    <a:lnTo>
                      <a:pt x="129862746" y="144780"/>
                    </a:lnTo>
                    <a:close/>
                    <a:moveTo>
                      <a:pt x="144780" y="50584106"/>
                    </a:moveTo>
                    <a:lnTo>
                      <a:pt x="129862746" y="50584106"/>
                    </a:lnTo>
                    <a:lnTo>
                      <a:pt x="129862746" y="50728888"/>
                    </a:lnTo>
                    <a:lnTo>
                      <a:pt x="144780" y="50728888"/>
                    </a:lnTo>
                    <a:lnTo>
                      <a:pt x="144780" y="50584106"/>
                    </a:lnTo>
                    <a:close/>
                    <a:moveTo>
                      <a:pt x="129862746" y="0"/>
                    </a:moveTo>
                    <a:lnTo>
                      <a:pt x="130007531" y="0"/>
                    </a:lnTo>
                    <a:lnTo>
                      <a:pt x="130007531" y="144780"/>
                    </a:lnTo>
                    <a:lnTo>
                      <a:pt x="129862746" y="144780"/>
                    </a:lnTo>
                    <a:lnTo>
                      <a:pt x="129862746" y="0"/>
                    </a:lnTo>
                    <a:close/>
                    <a:moveTo>
                      <a:pt x="0" y="0"/>
                    </a:moveTo>
                    <a:lnTo>
                      <a:pt x="144780" y="0"/>
                    </a:lnTo>
                    <a:lnTo>
                      <a:pt x="144780" y="144780"/>
                    </a:lnTo>
                    <a:lnTo>
                      <a:pt x="0" y="144780"/>
                    </a:lnTo>
                    <a:lnTo>
                      <a:pt x="0" y="0"/>
                    </a:lnTo>
                    <a:close/>
                    <a:moveTo>
                      <a:pt x="144780" y="0"/>
                    </a:moveTo>
                    <a:lnTo>
                      <a:pt x="129862746" y="0"/>
                    </a:lnTo>
                    <a:lnTo>
                      <a:pt x="129862746" y="144780"/>
                    </a:lnTo>
                    <a:lnTo>
                      <a:pt x="144780" y="144780"/>
                    </a:lnTo>
                    <a:lnTo>
                      <a:pt x="144780" y="0"/>
                    </a:lnTo>
                    <a:close/>
                  </a:path>
                </a:pathLst>
              </a:custGeom>
              <a:solidFill>
                <a:srgbClr val="000000"/>
              </a:solidFill>
            </p:spPr>
          </p:sp>
        </p:grpSp>
        <p:sp>
          <p:nvSpPr>
            <p:cNvPr id="6" name="TextBox 6"/>
            <p:cNvSpPr txBox="1"/>
            <p:nvPr/>
          </p:nvSpPr>
          <p:spPr>
            <a:xfrm>
              <a:off x="295314" y="200872"/>
              <a:ext cx="12774438" cy="4794250"/>
            </a:xfrm>
            <a:prstGeom prst="rect">
              <a:avLst/>
            </a:prstGeom>
          </p:spPr>
          <p:txBody>
            <a:bodyPr lIns="0" tIns="0" rIns="0" bIns="0" rtlCol="0" anchor="t">
              <a:spAutoFit/>
            </a:bodyPr>
            <a:lstStyle/>
            <a:p>
              <a:pPr algn="just">
                <a:lnSpc>
                  <a:spcPts val="3599"/>
                </a:lnSpc>
              </a:pPr>
              <a:r>
                <a:rPr lang="en-US" sz="2999">
                  <a:solidFill>
                    <a:srgbClr val="000000"/>
                  </a:solidFill>
                  <a:latin typeface="Poppins"/>
                  <a:ea typeface="Poppins"/>
                  <a:cs typeface="Poppins"/>
                  <a:sym typeface="Poppins"/>
                </a:rPr>
                <a:t>É importante tratar com prioridade </a:t>
              </a:r>
              <a:r>
                <a:rPr lang="en-US" sz="2999" b="1">
                  <a:solidFill>
                    <a:srgbClr val="000000"/>
                  </a:solidFill>
                  <a:latin typeface="Poppins Bold"/>
                  <a:ea typeface="Poppins Bold"/>
                  <a:cs typeface="Poppins Bold"/>
                  <a:sym typeface="Poppins Bold"/>
                </a:rPr>
                <a:t>ações educativas e orientações</a:t>
              </a:r>
              <a:r>
                <a:rPr lang="en-US" sz="2999">
                  <a:solidFill>
                    <a:srgbClr val="000000"/>
                  </a:solidFill>
                  <a:latin typeface="Poppins"/>
                  <a:ea typeface="Poppins"/>
                  <a:cs typeface="Poppins"/>
                  <a:sym typeface="Poppins"/>
                </a:rPr>
                <a:t> a respeito dos direitos e possibilidades de acessos desses pais. Ademais, a clarificação à equipe multidisciplinar de saúde acerca das </a:t>
              </a:r>
              <a:r>
                <a:rPr lang="en-US" sz="2999" b="1">
                  <a:solidFill>
                    <a:srgbClr val="000000"/>
                  </a:solidFill>
                  <a:latin typeface="Poppins Bold"/>
                  <a:ea typeface="Poppins Bold"/>
                  <a:cs typeface="Poppins Bold"/>
                  <a:sym typeface="Poppins Bold"/>
                </a:rPr>
                <a:t>expressões da “questão social”</a:t>
              </a:r>
              <a:r>
                <a:rPr lang="en-US" sz="2999">
                  <a:solidFill>
                    <a:srgbClr val="000000"/>
                  </a:solidFill>
                  <a:latin typeface="Poppins"/>
                  <a:ea typeface="Poppins"/>
                  <a:cs typeface="Poppins"/>
                  <a:sym typeface="Poppins"/>
                </a:rPr>
                <a:t>, nos casos onde </a:t>
              </a:r>
              <a:r>
                <a:rPr lang="en-US" sz="2999" b="1">
                  <a:solidFill>
                    <a:srgbClr val="000000"/>
                  </a:solidFill>
                  <a:latin typeface="Poppins Bold"/>
                  <a:ea typeface="Poppins Bold"/>
                  <a:cs typeface="Poppins Bold"/>
                  <a:sym typeface="Poppins Bold"/>
                </a:rPr>
                <a:t>impactos sociais influenciam na frequência ou adesão de pais ao pré-natal</a:t>
              </a:r>
              <a:r>
                <a:rPr lang="en-US" sz="2999">
                  <a:solidFill>
                    <a:srgbClr val="000000"/>
                  </a:solidFill>
                  <a:latin typeface="Poppins"/>
                  <a:ea typeface="Poppins"/>
                  <a:cs typeface="Poppins"/>
                  <a:sym typeface="Poppins"/>
                </a:rPr>
                <a:t> é de suma importância.</a:t>
              </a:r>
            </a:p>
          </p:txBody>
        </p:sp>
      </p:grpSp>
      <p:sp>
        <p:nvSpPr>
          <p:cNvPr id="7" name="TextBox 7"/>
          <p:cNvSpPr txBox="1"/>
          <p:nvPr/>
        </p:nvSpPr>
        <p:spPr>
          <a:xfrm>
            <a:off x="-205562" y="-129438"/>
            <a:ext cx="10825435" cy="2525826"/>
          </a:xfrm>
          <a:prstGeom prst="rect">
            <a:avLst/>
          </a:prstGeom>
        </p:spPr>
        <p:txBody>
          <a:bodyPr lIns="0" tIns="0" rIns="0" bIns="0" rtlCol="0" anchor="t">
            <a:spAutoFit/>
          </a:bodyPr>
          <a:lstStyle/>
          <a:p>
            <a:pPr algn="just">
              <a:lnSpc>
                <a:spcPts val="17453"/>
              </a:lnSpc>
            </a:pPr>
            <a:r>
              <a:rPr lang="en-US" sz="17993" spc="-935">
                <a:solidFill>
                  <a:srgbClr val="F2788E">
                    <a:alpha val="49804"/>
                  </a:srgbClr>
                </a:solidFill>
                <a:latin typeface="The Seasons"/>
                <a:ea typeface="The Seasons"/>
                <a:cs typeface="The Seasons"/>
                <a:sym typeface="The Seasons"/>
              </a:rPr>
              <a:t>conclusão</a:t>
            </a:r>
          </a:p>
        </p:txBody>
      </p:sp>
      <p:sp>
        <p:nvSpPr>
          <p:cNvPr id="8" name="TextBox 8"/>
          <p:cNvSpPr txBox="1"/>
          <p:nvPr/>
        </p:nvSpPr>
        <p:spPr>
          <a:xfrm>
            <a:off x="-1405384" y="7966075"/>
            <a:ext cx="19693384" cy="2813051"/>
          </a:xfrm>
          <a:prstGeom prst="rect">
            <a:avLst/>
          </a:prstGeom>
        </p:spPr>
        <p:txBody>
          <a:bodyPr lIns="0" tIns="0" rIns="0" bIns="0" rtlCol="0" anchor="t">
            <a:spAutoFit/>
          </a:bodyPr>
          <a:lstStyle/>
          <a:p>
            <a:pPr algn="r">
              <a:lnSpc>
                <a:spcPts val="19400"/>
              </a:lnSpc>
            </a:pPr>
            <a:r>
              <a:rPr lang="en-US" sz="20000" spc="-1040">
                <a:solidFill>
                  <a:srgbClr val="F2788E">
                    <a:alpha val="49804"/>
                  </a:srgbClr>
                </a:solidFill>
                <a:latin typeface="The Seasons"/>
                <a:ea typeface="The Seasons"/>
                <a:cs typeface="The Seasons"/>
                <a:sym typeface="The Seasons"/>
              </a:rPr>
              <a:t>serviço social</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32100" y="3008630"/>
            <a:ext cx="10023799" cy="4269741"/>
            <a:chOff x="0" y="0"/>
            <a:chExt cx="13365066" cy="5692987"/>
          </a:xfrm>
        </p:grpSpPr>
        <p:grpSp>
          <p:nvGrpSpPr>
            <p:cNvPr id="3" name="Group 3"/>
            <p:cNvGrpSpPr/>
            <p:nvPr/>
          </p:nvGrpSpPr>
          <p:grpSpPr>
            <a:xfrm>
              <a:off x="0" y="0"/>
              <a:ext cx="13365066" cy="5692987"/>
              <a:chOff x="0" y="0"/>
              <a:chExt cx="130007524" cy="55378043"/>
            </a:xfrm>
          </p:grpSpPr>
          <p:sp>
            <p:nvSpPr>
              <p:cNvPr id="4" name="Freeform 4"/>
              <p:cNvSpPr/>
              <p:nvPr/>
            </p:nvSpPr>
            <p:spPr>
              <a:xfrm>
                <a:off x="72390" y="72390"/>
                <a:ext cx="129862749" cy="55233264"/>
              </a:xfrm>
              <a:custGeom>
                <a:avLst/>
                <a:gdLst/>
                <a:ahLst/>
                <a:cxnLst/>
                <a:rect l="l" t="t" r="r" b="b"/>
                <a:pathLst>
                  <a:path w="129862749" h="55233264">
                    <a:moveTo>
                      <a:pt x="0" y="0"/>
                    </a:moveTo>
                    <a:lnTo>
                      <a:pt x="129862749" y="0"/>
                    </a:lnTo>
                    <a:lnTo>
                      <a:pt x="129862749" y="55233264"/>
                    </a:lnTo>
                    <a:lnTo>
                      <a:pt x="0" y="55233264"/>
                    </a:lnTo>
                    <a:lnTo>
                      <a:pt x="0" y="0"/>
                    </a:lnTo>
                    <a:close/>
                  </a:path>
                </a:pathLst>
              </a:custGeom>
              <a:solidFill>
                <a:srgbClr val="FCD5CE"/>
              </a:solidFill>
            </p:spPr>
          </p:sp>
          <p:sp>
            <p:nvSpPr>
              <p:cNvPr id="5" name="Freeform 5"/>
              <p:cNvSpPr/>
              <p:nvPr/>
            </p:nvSpPr>
            <p:spPr>
              <a:xfrm>
                <a:off x="0" y="0"/>
                <a:ext cx="130007531" cy="55378046"/>
              </a:xfrm>
              <a:custGeom>
                <a:avLst/>
                <a:gdLst/>
                <a:ahLst/>
                <a:cxnLst/>
                <a:rect l="l" t="t" r="r" b="b"/>
                <a:pathLst>
                  <a:path w="130007531" h="55378046">
                    <a:moveTo>
                      <a:pt x="129862746" y="55233261"/>
                    </a:moveTo>
                    <a:lnTo>
                      <a:pt x="130007531" y="55233261"/>
                    </a:lnTo>
                    <a:lnTo>
                      <a:pt x="130007531" y="55378046"/>
                    </a:lnTo>
                    <a:lnTo>
                      <a:pt x="129862746" y="55378046"/>
                    </a:lnTo>
                    <a:lnTo>
                      <a:pt x="129862746" y="55233261"/>
                    </a:lnTo>
                    <a:close/>
                    <a:moveTo>
                      <a:pt x="0" y="144780"/>
                    </a:moveTo>
                    <a:lnTo>
                      <a:pt x="144780" y="144780"/>
                    </a:lnTo>
                    <a:lnTo>
                      <a:pt x="144780" y="55233261"/>
                    </a:lnTo>
                    <a:lnTo>
                      <a:pt x="0" y="55233261"/>
                    </a:lnTo>
                    <a:lnTo>
                      <a:pt x="0" y="144780"/>
                    </a:lnTo>
                    <a:close/>
                    <a:moveTo>
                      <a:pt x="0" y="55233261"/>
                    </a:moveTo>
                    <a:lnTo>
                      <a:pt x="144780" y="55233261"/>
                    </a:lnTo>
                    <a:lnTo>
                      <a:pt x="144780" y="55378046"/>
                    </a:lnTo>
                    <a:lnTo>
                      <a:pt x="0" y="55378046"/>
                    </a:lnTo>
                    <a:lnTo>
                      <a:pt x="0" y="55233261"/>
                    </a:lnTo>
                    <a:close/>
                    <a:moveTo>
                      <a:pt x="129862746" y="144780"/>
                    </a:moveTo>
                    <a:lnTo>
                      <a:pt x="130007531" y="144780"/>
                    </a:lnTo>
                    <a:lnTo>
                      <a:pt x="130007531" y="55233261"/>
                    </a:lnTo>
                    <a:lnTo>
                      <a:pt x="129862746" y="55233261"/>
                    </a:lnTo>
                    <a:lnTo>
                      <a:pt x="129862746" y="144780"/>
                    </a:lnTo>
                    <a:close/>
                    <a:moveTo>
                      <a:pt x="144780" y="55233261"/>
                    </a:moveTo>
                    <a:lnTo>
                      <a:pt x="129862746" y="55233261"/>
                    </a:lnTo>
                    <a:lnTo>
                      <a:pt x="129862746" y="55378046"/>
                    </a:lnTo>
                    <a:lnTo>
                      <a:pt x="144780" y="55378046"/>
                    </a:lnTo>
                    <a:lnTo>
                      <a:pt x="144780" y="55233261"/>
                    </a:lnTo>
                    <a:close/>
                    <a:moveTo>
                      <a:pt x="129862746" y="0"/>
                    </a:moveTo>
                    <a:lnTo>
                      <a:pt x="130007531" y="0"/>
                    </a:lnTo>
                    <a:lnTo>
                      <a:pt x="130007531" y="144780"/>
                    </a:lnTo>
                    <a:lnTo>
                      <a:pt x="129862746" y="144780"/>
                    </a:lnTo>
                    <a:lnTo>
                      <a:pt x="129862746" y="0"/>
                    </a:lnTo>
                    <a:close/>
                    <a:moveTo>
                      <a:pt x="0" y="0"/>
                    </a:moveTo>
                    <a:lnTo>
                      <a:pt x="144780" y="0"/>
                    </a:lnTo>
                    <a:lnTo>
                      <a:pt x="144780" y="144780"/>
                    </a:lnTo>
                    <a:lnTo>
                      <a:pt x="0" y="144780"/>
                    </a:lnTo>
                    <a:lnTo>
                      <a:pt x="0" y="0"/>
                    </a:lnTo>
                    <a:close/>
                    <a:moveTo>
                      <a:pt x="144780" y="0"/>
                    </a:moveTo>
                    <a:lnTo>
                      <a:pt x="129862746" y="0"/>
                    </a:lnTo>
                    <a:lnTo>
                      <a:pt x="129862746" y="144780"/>
                    </a:lnTo>
                    <a:lnTo>
                      <a:pt x="144780" y="144780"/>
                    </a:lnTo>
                    <a:lnTo>
                      <a:pt x="144780" y="0"/>
                    </a:lnTo>
                    <a:close/>
                  </a:path>
                </a:pathLst>
              </a:custGeom>
              <a:solidFill>
                <a:srgbClr val="000000"/>
              </a:solidFill>
            </p:spPr>
          </p:sp>
        </p:grpSp>
        <p:sp>
          <p:nvSpPr>
            <p:cNvPr id="6" name="TextBox 6"/>
            <p:cNvSpPr txBox="1"/>
            <p:nvPr/>
          </p:nvSpPr>
          <p:spPr>
            <a:xfrm>
              <a:off x="271921" y="141394"/>
              <a:ext cx="12774438" cy="5391150"/>
            </a:xfrm>
            <a:prstGeom prst="rect">
              <a:avLst/>
            </a:prstGeom>
          </p:spPr>
          <p:txBody>
            <a:bodyPr lIns="0" tIns="0" rIns="0" bIns="0" rtlCol="0" anchor="t">
              <a:spAutoFit/>
            </a:bodyPr>
            <a:lstStyle/>
            <a:p>
              <a:pPr algn="just">
                <a:lnSpc>
                  <a:spcPts val="3599"/>
                </a:lnSpc>
              </a:pPr>
              <a:r>
                <a:rPr lang="en-US" sz="2999">
                  <a:solidFill>
                    <a:srgbClr val="000000"/>
                  </a:solidFill>
                  <a:latin typeface="Poppins"/>
                  <a:ea typeface="Poppins"/>
                  <a:cs typeface="Poppins"/>
                  <a:sym typeface="Poppins"/>
                </a:rPr>
                <a:t>A participação do pai no ciclo gravídico-puerperal atua como fator de </a:t>
              </a:r>
              <a:r>
                <a:rPr lang="en-US" sz="2999" b="1">
                  <a:solidFill>
                    <a:srgbClr val="000000"/>
                  </a:solidFill>
                  <a:latin typeface="Poppins Bold"/>
                  <a:ea typeface="Poppins Bold"/>
                  <a:cs typeface="Poppins Bold"/>
                  <a:sym typeface="Poppins Bold"/>
                </a:rPr>
                <a:t>proteção à saúde mental da mãe, reduzindo sentimentos de solidão, ansiedade e estresse.</a:t>
              </a:r>
              <a:r>
                <a:rPr lang="en-US" sz="2999">
                  <a:solidFill>
                    <a:srgbClr val="000000"/>
                  </a:solidFill>
                  <a:latin typeface="Poppins"/>
                  <a:ea typeface="Poppins"/>
                  <a:cs typeface="Poppins"/>
                  <a:sym typeface="Poppins"/>
                </a:rPr>
                <a:t> O pai torna-se apoio emocional, promovendo o diálogo do casal e fortalecendo o vínculo familiar. Essa presença também contribui para que ele construa um </a:t>
              </a:r>
              <a:r>
                <a:rPr lang="en-US" sz="2999" b="1">
                  <a:solidFill>
                    <a:srgbClr val="000000"/>
                  </a:solidFill>
                  <a:latin typeface="Poppins Bold"/>
                  <a:ea typeface="Poppins Bold"/>
                  <a:cs typeface="Poppins Bold"/>
                  <a:sym typeface="Poppins Bold"/>
                </a:rPr>
                <a:t>modelo de paternidade mais afetivo e consciente.</a:t>
              </a:r>
            </a:p>
          </p:txBody>
        </p:sp>
      </p:grpSp>
      <p:sp>
        <p:nvSpPr>
          <p:cNvPr id="7" name="TextBox 7"/>
          <p:cNvSpPr txBox="1"/>
          <p:nvPr/>
        </p:nvSpPr>
        <p:spPr>
          <a:xfrm>
            <a:off x="-205562" y="-129438"/>
            <a:ext cx="10825435" cy="2525826"/>
          </a:xfrm>
          <a:prstGeom prst="rect">
            <a:avLst/>
          </a:prstGeom>
        </p:spPr>
        <p:txBody>
          <a:bodyPr lIns="0" tIns="0" rIns="0" bIns="0" rtlCol="0" anchor="t">
            <a:spAutoFit/>
          </a:bodyPr>
          <a:lstStyle/>
          <a:p>
            <a:pPr algn="just">
              <a:lnSpc>
                <a:spcPts val="17453"/>
              </a:lnSpc>
            </a:pPr>
            <a:r>
              <a:rPr lang="en-US" sz="17993" spc="-935">
                <a:solidFill>
                  <a:srgbClr val="F2788E">
                    <a:alpha val="49804"/>
                  </a:srgbClr>
                </a:solidFill>
                <a:latin typeface="The Seasons"/>
                <a:ea typeface="The Seasons"/>
                <a:cs typeface="The Seasons"/>
                <a:sym typeface="The Seasons"/>
              </a:rPr>
              <a:t>conclusão</a:t>
            </a:r>
          </a:p>
        </p:txBody>
      </p:sp>
      <p:sp>
        <p:nvSpPr>
          <p:cNvPr id="8" name="TextBox 8"/>
          <p:cNvSpPr txBox="1"/>
          <p:nvPr/>
        </p:nvSpPr>
        <p:spPr>
          <a:xfrm>
            <a:off x="-1405384" y="7966075"/>
            <a:ext cx="19693384" cy="2813051"/>
          </a:xfrm>
          <a:prstGeom prst="rect">
            <a:avLst/>
          </a:prstGeom>
        </p:spPr>
        <p:txBody>
          <a:bodyPr lIns="0" tIns="0" rIns="0" bIns="0" rtlCol="0" anchor="t">
            <a:spAutoFit/>
          </a:bodyPr>
          <a:lstStyle/>
          <a:p>
            <a:pPr algn="r">
              <a:lnSpc>
                <a:spcPts val="19400"/>
              </a:lnSpc>
            </a:pPr>
            <a:r>
              <a:rPr lang="en-US" sz="20000" spc="-1040">
                <a:solidFill>
                  <a:srgbClr val="F2788E">
                    <a:alpha val="49804"/>
                  </a:srgbClr>
                </a:solidFill>
                <a:latin typeface="The Seasons"/>
                <a:ea typeface="The Seasons"/>
                <a:cs typeface="The Seasons"/>
                <a:sym typeface="The Seasons"/>
              </a:rPr>
              <a:t>psicologia</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32100" y="2784792"/>
            <a:ext cx="10023799" cy="4717416"/>
            <a:chOff x="0" y="0"/>
            <a:chExt cx="13365066" cy="6289887"/>
          </a:xfrm>
        </p:grpSpPr>
        <p:grpSp>
          <p:nvGrpSpPr>
            <p:cNvPr id="3" name="Group 3"/>
            <p:cNvGrpSpPr/>
            <p:nvPr/>
          </p:nvGrpSpPr>
          <p:grpSpPr>
            <a:xfrm>
              <a:off x="0" y="0"/>
              <a:ext cx="13365066" cy="6289887"/>
              <a:chOff x="0" y="0"/>
              <a:chExt cx="130007524" cy="61184337"/>
            </a:xfrm>
          </p:grpSpPr>
          <p:sp>
            <p:nvSpPr>
              <p:cNvPr id="4" name="Freeform 4"/>
              <p:cNvSpPr/>
              <p:nvPr/>
            </p:nvSpPr>
            <p:spPr>
              <a:xfrm>
                <a:off x="72390" y="72390"/>
                <a:ext cx="129862749" cy="61039557"/>
              </a:xfrm>
              <a:custGeom>
                <a:avLst/>
                <a:gdLst/>
                <a:ahLst/>
                <a:cxnLst/>
                <a:rect l="l" t="t" r="r" b="b"/>
                <a:pathLst>
                  <a:path w="129862749" h="61039557">
                    <a:moveTo>
                      <a:pt x="0" y="0"/>
                    </a:moveTo>
                    <a:lnTo>
                      <a:pt x="129862749" y="0"/>
                    </a:lnTo>
                    <a:lnTo>
                      <a:pt x="129862749" y="61039557"/>
                    </a:lnTo>
                    <a:lnTo>
                      <a:pt x="0" y="61039557"/>
                    </a:lnTo>
                    <a:lnTo>
                      <a:pt x="0" y="0"/>
                    </a:lnTo>
                    <a:close/>
                  </a:path>
                </a:pathLst>
              </a:custGeom>
              <a:solidFill>
                <a:srgbClr val="FCD5CE"/>
              </a:solidFill>
            </p:spPr>
          </p:sp>
          <p:sp>
            <p:nvSpPr>
              <p:cNvPr id="5" name="Freeform 5"/>
              <p:cNvSpPr/>
              <p:nvPr/>
            </p:nvSpPr>
            <p:spPr>
              <a:xfrm>
                <a:off x="0" y="0"/>
                <a:ext cx="130007531" cy="61184340"/>
              </a:xfrm>
              <a:custGeom>
                <a:avLst/>
                <a:gdLst/>
                <a:ahLst/>
                <a:cxnLst/>
                <a:rect l="l" t="t" r="r" b="b"/>
                <a:pathLst>
                  <a:path w="130007531" h="61184340">
                    <a:moveTo>
                      <a:pt x="129862746" y="61039555"/>
                    </a:moveTo>
                    <a:lnTo>
                      <a:pt x="130007531" y="61039555"/>
                    </a:lnTo>
                    <a:lnTo>
                      <a:pt x="130007531" y="61184340"/>
                    </a:lnTo>
                    <a:lnTo>
                      <a:pt x="129862746" y="61184340"/>
                    </a:lnTo>
                    <a:lnTo>
                      <a:pt x="129862746" y="61039555"/>
                    </a:lnTo>
                    <a:close/>
                    <a:moveTo>
                      <a:pt x="0" y="144780"/>
                    </a:moveTo>
                    <a:lnTo>
                      <a:pt x="144780" y="144780"/>
                    </a:lnTo>
                    <a:lnTo>
                      <a:pt x="144780" y="61039555"/>
                    </a:lnTo>
                    <a:lnTo>
                      <a:pt x="0" y="61039555"/>
                    </a:lnTo>
                    <a:lnTo>
                      <a:pt x="0" y="144780"/>
                    </a:lnTo>
                    <a:close/>
                    <a:moveTo>
                      <a:pt x="0" y="61039555"/>
                    </a:moveTo>
                    <a:lnTo>
                      <a:pt x="144780" y="61039555"/>
                    </a:lnTo>
                    <a:lnTo>
                      <a:pt x="144780" y="61184340"/>
                    </a:lnTo>
                    <a:lnTo>
                      <a:pt x="0" y="61184340"/>
                    </a:lnTo>
                    <a:lnTo>
                      <a:pt x="0" y="61039555"/>
                    </a:lnTo>
                    <a:close/>
                    <a:moveTo>
                      <a:pt x="129862746" y="144780"/>
                    </a:moveTo>
                    <a:lnTo>
                      <a:pt x="130007531" y="144780"/>
                    </a:lnTo>
                    <a:lnTo>
                      <a:pt x="130007531" y="61039555"/>
                    </a:lnTo>
                    <a:lnTo>
                      <a:pt x="129862746" y="61039555"/>
                    </a:lnTo>
                    <a:lnTo>
                      <a:pt x="129862746" y="144780"/>
                    </a:lnTo>
                    <a:close/>
                    <a:moveTo>
                      <a:pt x="144780" y="61039555"/>
                    </a:moveTo>
                    <a:lnTo>
                      <a:pt x="129862746" y="61039555"/>
                    </a:lnTo>
                    <a:lnTo>
                      <a:pt x="129862746" y="61184340"/>
                    </a:lnTo>
                    <a:lnTo>
                      <a:pt x="144780" y="61184340"/>
                    </a:lnTo>
                    <a:lnTo>
                      <a:pt x="144780" y="61039555"/>
                    </a:lnTo>
                    <a:close/>
                    <a:moveTo>
                      <a:pt x="129862746" y="0"/>
                    </a:moveTo>
                    <a:lnTo>
                      <a:pt x="130007531" y="0"/>
                    </a:lnTo>
                    <a:lnTo>
                      <a:pt x="130007531" y="144780"/>
                    </a:lnTo>
                    <a:lnTo>
                      <a:pt x="129862746" y="144780"/>
                    </a:lnTo>
                    <a:lnTo>
                      <a:pt x="129862746" y="0"/>
                    </a:lnTo>
                    <a:close/>
                    <a:moveTo>
                      <a:pt x="0" y="0"/>
                    </a:moveTo>
                    <a:lnTo>
                      <a:pt x="144780" y="0"/>
                    </a:lnTo>
                    <a:lnTo>
                      <a:pt x="144780" y="144780"/>
                    </a:lnTo>
                    <a:lnTo>
                      <a:pt x="0" y="144780"/>
                    </a:lnTo>
                    <a:lnTo>
                      <a:pt x="0" y="0"/>
                    </a:lnTo>
                    <a:close/>
                    <a:moveTo>
                      <a:pt x="144780" y="0"/>
                    </a:moveTo>
                    <a:lnTo>
                      <a:pt x="129862746" y="0"/>
                    </a:lnTo>
                    <a:lnTo>
                      <a:pt x="129862746" y="144780"/>
                    </a:lnTo>
                    <a:lnTo>
                      <a:pt x="144780" y="144780"/>
                    </a:lnTo>
                    <a:lnTo>
                      <a:pt x="144780" y="0"/>
                    </a:lnTo>
                    <a:close/>
                  </a:path>
                </a:pathLst>
              </a:custGeom>
              <a:solidFill>
                <a:srgbClr val="000000"/>
              </a:solidFill>
            </p:spPr>
          </p:sp>
        </p:grpSp>
        <p:sp>
          <p:nvSpPr>
            <p:cNvPr id="6" name="TextBox 6"/>
            <p:cNvSpPr txBox="1"/>
            <p:nvPr/>
          </p:nvSpPr>
          <p:spPr>
            <a:xfrm>
              <a:off x="271921" y="141394"/>
              <a:ext cx="12774438" cy="5988050"/>
            </a:xfrm>
            <a:prstGeom prst="rect">
              <a:avLst/>
            </a:prstGeom>
          </p:spPr>
          <p:txBody>
            <a:bodyPr lIns="0" tIns="0" rIns="0" bIns="0" rtlCol="0" anchor="t">
              <a:spAutoFit/>
            </a:bodyPr>
            <a:lstStyle/>
            <a:p>
              <a:pPr algn="just">
                <a:lnSpc>
                  <a:spcPts val="3599"/>
                </a:lnSpc>
              </a:pPr>
              <a:r>
                <a:rPr lang="en-US" sz="2999">
                  <a:solidFill>
                    <a:srgbClr val="000000"/>
                  </a:solidFill>
                  <a:latin typeface="Poppins"/>
                  <a:ea typeface="Poppins"/>
                  <a:cs typeface="Poppins"/>
                  <a:sym typeface="Poppins"/>
                </a:rPr>
                <a:t>O envolvimento do pai é um facilitador essencial para a </a:t>
              </a:r>
              <a:r>
                <a:rPr lang="en-US" sz="2999" b="1">
                  <a:solidFill>
                    <a:srgbClr val="000000"/>
                  </a:solidFill>
                  <a:latin typeface="Poppins Semi-Bold"/>
                  <a:ea typeface="Poppins Semi-Bold"/>
                  <a:cs typeface="Poppins Semi-Bold"/>
                  <a:sym typeface="Poppins Semi-Bold"/>
                </a:rPr>
                <a:t>adesão da gestante</a:t>
              </a:r>
              <a:r>
                <a:rPr lang="en-US" sz="2999">
                  <a:solidFill>
                    <a:srgbClr val="000000"/>
                  </a:solidFill>
                  <a:latin typeface="Poppins"/>
                  <a:ea typeface="Poppins"/>
                  <a:cs typeface="Poppins"/>
                  <a:sym typeface="Poppins"/>
                </a:rPr>
                <a:t> ao cuidado alimentar, especialmente </a:t>
              </a:r>
              <a:r>
                <a:rPr lang="en-US" sz="2999" b="1">
                  <a:solidFill>
                    <a:srgbClr val="000000"/>
                  </a:solidFill>
                  <a:latin typeface="Poppins Semi-Bold"/>
                  <a:ea typeface="Poppins Semi-Bold"/>
                  <a:cs typeface="Poppins Semi-Bold"/>
                  <a:sym typeface="Poppins Semi-Bold"/>
                </a:rPr>
                <a:t>diante de complicações.</a:t>
              </a:r>
              <a:r>
                <a:rPr lang="en-US" sz="2999">
                  <a:solidFill>
                    <a:srgbClr val="000000"/>
                  </a:solidFill>
                  <a:latin typeface="Poppins"/>
                  <a:ea typeface="Poppins"/>
                  <a:cs typeface="Poppins"/>
                  <a:sym typeface="Poppins"/>
                </a:rPr>
                <a:t> Além da alimentação, a nutrição perinatal envolve fatores </a:t>
              </a:r>
              <a:r>
                <a:rPr lang="en-US" sz="2999" b="1">
                  <a:solidFill>
                    <a:srgbClr val="000000"/>
                  </a:solidFill>
                  <a:latin typeface="Poppins Semi-Bold"/>
                  <a:ea typeface="Poppins Semi-Bold"/>
                  <a:cs typeface="Poppins Semi-Bold"/>
                  <a:sym typeface="Poppins Semi-Bold"/>
                </a:rPr>
                <a:t>emocionais e sociais</a:t>
              </a:r>
              <a:r>
                <a:rPr lang="en-US" sz="2999">
                  <a:solidFill>
                    <a:srgbClr val="000000"/>
                  </a:solidFill>
                  <a:latin typeface="Poppins"/>
                  <a:ea typeface="Poppins"/>
                  <a:cs typeface="Poppins"/>
                  <a:sym typeface="Poppins"/>
                </a:rPr>
                <a:t>, e o apoio paterno contribui tanto para hábitos saudáveis quanto para o sucesso da amamentação. Por isso, a </a:t>
              </a:r>
              <a:r>
                <a:rPr lang="en-US" sz="2999" b="1">
                  <a:solidFill>
                    <a:srgbClr val="000000"/>
                  </a:solidFill>
                  <a:latin typeface="Poppins Semi-Bold"/>
                  <a:ea typeface="Poppins Semi-Bold"/>
                  <a:cs typeface="Poppins Semi-Bold"/>
                  <a:sym typeface="Poppins Semi-Bold"/>
                </a:rPr>
                <a:t>participação ativa do pai deve ser incorporada às estratégias nutricionais</a:t>
              </a:r>
              <a:r>
                <a:rPr lang="en-US" sz="2999">
                  <a:solidFill>
                    <a:srgbClr val="000000"/>
                  </a:solidFill>
                  <a:latin typeface="Poppins"/>
                  <a:ea typeface="Poppins"/>
                  <a:cs typeface="Poppins"/>
                  <a:sym typeface="Poppins"/>
                </a:rPr>
                <a:t>.</a:t>
              </a:r>
            </a:p>
          </p:txBody>
        </p:sp>
      </p:grpSp>
      <p:sp>
        <p:nvSpPr>
          <p:cNvPr id="7" name="TextBox 7"/>
          <p:cNvSpPr txBox="1"/>
          <p:nvPr/>
        </p:nvSpPr>
        <p:spPr>
          <a:xfrm>
            <a:off x="-205562" y="-129438"/>
            <a:ext cx="10825435" cy="2525826"/>
          </a:xfrm>
          <a:prstGeom prst="rect">
            <a:avLst/>
          </a:prstGeom>
        </p:spPr>
        <p:txBody>
          <a:bodyPr lIns="0" tIns="0" rIns="0" bIns="0" rtlCol="0" anchor="t">
            <a:spAutoFit/>
          </a:bodyPr>
          <a:lstStyle/>
          <a:p>
            <a:pPr algn="just">
              <a:lnSpc>
                <a:spcPts val="17453"/>
              </a:lnSpc>
            </a:pPr>
            <a:r>
              <a:rPr lang="en-US" sz="17993" spc="-935">
                <a:solidFill>
                  <a:srgbClr val="F2788E">
                    <a:alpha val="49804"/>
                  </a:srgbClr>
                </a:solidFill>
                <a:latin typeface="The Seasons"/>
                <a:ea typeface="The Seasons"/>
                <a:cs typeface="The Seasons"/>
                <a:sym typeface="The Seasons"/>
              </a:rPr>
              <a:t>conclusão</a:t>
            </a:r>
          </a:p>
        </p:txBody>
      </p:sp>
      <p:sp>
        <p:nvSpPr>
          <p:cNvPr id="8" name="TextBox 8"/>
          <p:cNvSpPr txBox="1"/>
          <p:nvPr/>
        </p:nvSpPr>
        <p:spPr>
          <a:xfrm>
            <a:off x="-1003889" y="7966075"/>
            <a:ext cx="19693384" cy="2813051"/>
          </a:xfrm>
          <a:prstGeom prst="rect">
            <a:avLst/>
          </a:prstGeom>
        </p:spPr>
        <p:txBody>
          <a:bodyPr lIns="0" tIns="0" rIns="0" bIns="0" rtlCol="0" anchor="t">
            <a:spAutoFit/>
          </a:bodyPr>
          <a:lstStyle/>
          <a:p>
            <a:pPr algn="r">
              <a:lnSpc>
                <a:spcPts val="19400"/>
              </a:lnSpc>
            </a:pPr>
            <a:r>
              <a:rPr lang="en-US" sz="20000" spc="-1040">
                <a:solidFill>
                  <a:srgbClr val="F2788E">
                    <a:alpha val="49804"/>
                  </a:srgbClr>
                </a:solidFill>
                <a:latin typeface="The Seasons"/>
                <a:ea typeface="The Seasons"/>
                <a:cs typeface="The Seasons"/>
                <a:sym typeface="The Seasons"/>
              </a:rPr>
              <a:t>nutrição</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314391" y="3599082"/>
            <a:ext cx="5659218" cy="5659218"/>
          </a:xfrm>
          <a:prstGeom prst="rect">
            <a:avLst/>
          </a:prstGeom>
          <a:solidFill>
            <a:srgbClr val="FFFFFF"/>
          </a:solidFill>
        </p:spPr>
      </p:sp>
      <p:pic>
        <p:nvPicPr>
          <p:cNvPr id="3" name="Picture 3"/>
          <p:cNvPicPr>
            <a:picLocks noChangeAspect="1"/>
          </p:cNvPicPr>
          <p:nvPr/>
        </p:nvPicPr>
        <p:blipFill>
          <a:blip r:embed="rId2"/>
          <a:stretch>
            <a:fillRect/>
          </a:stretch>
        </p:blipFill>
        <p:spPr>
          <a:xfrm>
            <a:off x="5748469" y="2158438"/>
            <a:ext cx="6791062" cy="6791062"/>
          </a:xfrm>
          <a:prstGeom prst="rect">
            <a:avLst/>
          </a:prstGeom>
        </p:spPr>
      </p:pic>
      <p:sp>
        <p:nvSpPr>
          <p:cNvPr id="4" name="TextBox 4"/>
          <p:cNvSpPr txBox="1"/>
          <p:nvPr/>
        </p:nvSpPr>
        <p:spPr>
          <a:xfrm>
            <a:off x="-95250" y="-81779"/>
            <a:ext cx="10825435" cy="2525826"/>
          </a:xfrm>
          <a:prstGeom prst="rect">
            <a:avLst/>
          </a:prstGeom>
        </p:spPr>
        <p:txBody>
          <a:bodyPr lIns="0" tIns="0" rIns="0" bIns="0" rtlCol="0" anchor="t">
            <a:spAutoFit/>
          </a:bodyPr>
          <a:lstStyle/>
          <a:p>
            <a:pPr algn="just">
              <a:lnSpc>
                <a:spcPts val="17453"/>
              </a:lnSpc>
            </a:pPr>
            <a:r>
              <a:rPr lang="en-US" sz="17993" spc="-935">
                <a:solidFill>
                  <a:srgbClr val="F2788E">
                    <a:alpha val="49804"/>
                  </a:srgbClr>
                </a:solidFill>
                <a:latin typeface="The Seasons"/>
                <a:ea typeface="The Seasons"/>
                <a:cs typeface="The Seasons"/>
                <a:sym typeface="The Seasons"/>
              </a:rPr>
              <a:t>referências</a:t>
            </a:r>
          </a:p>
        </p:txBody>
      </p:sp>
      <p:sp>
        <p:nvSpPr>
          <p:cNvPr id="5" name="Freeform 5"/>
          <p:cNvSpPr/>
          <p:nvPr/>
        </p:nvSpPr>
        <p:spPr>
          <a:xfrm>
            <a:off x="11973609" y="1076359"/>
            <a:ext cx="4713775" cy="9546885"/>
          </a:xfrm>
          <a:custGeom>
            <a:avLst/>
            <a:gdLst/>
            <a:ahLst/>
            <a:cxnLst/>
            <a:rect l="l" t="t" r="r" b="b"/>
            <a:pathLst>
              <a:path w="4713775" h="9546885">
                <a:moveTo>
                  <a:pt x="0" y="0"/>
                </a:moveTo>
                <a:lnTo>
                  <a:pt x="4713774" y="0"/>
                </a:lnTo>
                <a:lnTo>
                  <a:pt x="4713774" y="9546885"/>
                </a:lnTo>
                <a:lnTo>
                  <a:pt x="0" y="9546885"/>
                </a:lnTo>
                <a:lnTo>
                  <a:pt x="0" y="0"/>
                </a:lnTo>
                <a:close/>
              </a:path>
            </a:pathLst>
          </a:custGeom>
          <a:blipFill>
            <a:blip r:embed="rId3"/>
            <a:stretch>
              <a:fillRect/>
            </a:stretch>
          </a:blipFill>
        </p:spPr>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973609" y="1076359"/>
            <a:ext cx="4713775" cy="9546885"/>
          </a:xfrm>
          <a:custGeom>
            <a:avLst/>
            <a:gdLst/>
            <a:ahLst/>
            <a:cxnLst/>
            <a:rect l="l" t="t" r="r" b="b"/>
            <a:pathLst>
              <a:path w="4713775" h="9546885">
                <a:moveTo>
                  <a:pt x="0" y="0"/>
                </a:moveTo>
                <a:lnTo>
                  <a:pt x="4713774" y="0"/>
                </a:lnTo>
                <a:lnTo>
                  <a:pt x="4713774" y="9546885"/>
                </a:lnTo>
                <a:lnTo>
                  <a:pt x="0" y="9546885"/>
                </a:lnTo>
                <a:lnTo>
                  <a:pt x="0" y="0"/>
                </a:lnTo>
                <a:close/>
              </a:path>
            </a:pathLst>
          </a:custGeom>
          <a:blipFill>
            <a:blip r:embed="rId2"/>
            <a:stretch>
              <a:fillRect/>
            </a:stretch>
          </a:blipFill>
        </p:spPr>
      </p:sp>
      <p:sp>
        <p:nvSpPr>
          <p:cNvPr id="3" name="Freeform 3"/>
          <p:cNvSpPr/>
          <p:nvPr/>
        </p:nvSpPr>
        <p:spPr>
          <a:xfrm>
            <a:off x="6442419" y="2444047"/>
            <a:ext cx="5403161" cy="6210530"/>
          </a:xfrm>
          <a:custGeom>
            <a:avLst/>
            <a:gdLst/>
            <a:ahLst/>
            <a:cxnLst/>
            <a:rect l="l" t="t" r="r" b="b"/>
            <a:pathLst>
              <a:path w="5403161" h="6210530">
                <a:moveTo>
                  <a:pt x="0" y="0"/>
                </a:moveTo>
                <a:lnTo>
                  <a:pt x="5403162" y="0"/>
                </a:lnTo>
                <a:lnTo>
                  <a:pt x="5403162" y="6210531"/>
                </a:lnTo>
                <a:lnTo>
                  <a:pt x="0" y="6210531"/>
                </a:lnTo>
                <a:lnTo>
                  <a:pt x="0" y="0"/>
                </a:lnTo>
                <a:close/>
              </a:path>
            </a:pathLst>
          </a:custGeom>
          <a:blipFill>
            <a:blip r:embed="rId3"/>
            <a:stretch>
              <a:fillRect/>
            </a:stretch>
          </a:blipFill>
        </p:spPr>
      </p:sp>
      <p:sp>
        <p:nvSpPr>
          <p:cNvPr id="4" name="Freeform 4"/>
          <p:cNvSpPr/>
          <p:nvPr/>
        </p:nvSpPr>
        <p:spPr>
          <a:xfrm>
            <a:off x="576422" y="2444047"/>
            <a:ext cx="5403161" cy="6210530"/>
          </a:xfrm>
          <a:custGeom>
            <a:avLst/>
            <a:gdLst/>
            <a:ahLst/>
            <a:cxnLst/>
            <a:rect l="l" t="t" r="r" b="b"/>
            <a:pathLst>
              <a:path w="5403161" h="6210530">
                <a:moveTo>
                  <a:pt x="0" y="0"/>
                </a:moveTo>
                <a:lnTo>
                  <a:pt x="5403161" y="0"/>
                </a:lnTo>
                <a:lnTo>
                  <a:pt x="5403161" y="6210531"/>
                </a:lnTo>
                <a:lnTo>
                  <a:pt x="0" y="6210531"/>
                </a:lnTo>
                <a:lnTo>
                  <a:pt x="0" y="0"/>
                </a:lnTo>
                <a:close/>
              </a:path>
            </a:pathLst>
          </a:custGeom>
          <a:blipFill>
            <a:blip r:embed="rId4"/>
            <a:stretch>
              <a:fillRect/>
            </a:stretch>
          </a:blipFill>
        </p:spPr>
      </p:sp>
      <p:sp>
        <p:nvSpPr>
          <p:cNvPr id="5" name="TextBox 5"/>
          <p:cNvSpPr txBox="1"/>
          <p:nvPr/>
        </p:nvSpPr>
        <p:spPr>
          <a:xfrm>
            <a:off x="-95250" y="-81779"/>
            <a:ext cx="10825435" cy="2525826"/>
          </a:xfrm>
          <a:prstGeom prst="rect">
            <a:avLst/>
          </a:prstGeom>
        </p:spPr>
        <p:txBody>
          <a:bodyPr lIns="0" tIns="0" rIns="0" bIns="0" rtlCol="0" anchor="t">
            <a:spAutoFit/>
          </a:bodyPr>
          <a:lstStyle/>
          <a:p>
            <a:pPr algn="just">
              <a:lnSpc>
                <a:spcPts val="17453"/>
              </a:lnSpc>
            </a:pPr>
            <a:r>
              <a:rPr lang="en-US" sz="17993" spc="-935">
                <a:solidFill>
                  <a:srgbClr val="F2788E">
                    <a:alpha val="49804"/>
                  </a:srgbClr>
                </a:solidFill>
                <a:latin typeface="The Seasons"/>
                <a:ea typeface="The Seasons"/>
                <a:cs typeface="The Seasons"/>
                <a:sym typeface="The Seasons"/>
              </a:rPr>
              <a:t>rede social</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087328" y="-19962"/>
            <a:ext cx="7467154" cy="5350641"/>
          </a:xfrm>
          <a:custGeom>
            <a:avLst/>
            <a:gdLst/>
            <a:ahLst/>
            <a:cxnLst/>
            <a:rect l="l" t="t" r="r" b="b"/>
            <a:pathLst>
              <a:path w="7467154" h="5350641">
                <a:moveTo>
                  <a:pt x="0" y="0"/>
                </a:moveTo>
                <a:lnTo>
                  <a:pt x="7467154" y="0"/>
                </a:lnTo>
                <a:lnTo>
                  <a:pt x="7467154" y="5350641"/>
                </a:lnTo>
                <a:lnTo>
                  <a:pt x="0" y="5350641"/>
                </a:lnTo>
                <a:lnTo>
                  <a:pt x="0" y="0"/>
                </a:lnTo>
                <a:close/>
              </a:path>
            </a:pathLst>
          </a:custGeom>
          <a:blipFill>
            <a:blip r:embed="rId2"/>
            <a:stretch>
              <a:fillRect l="-1879" t="-15782" r="-8740"/>
            </a:stretch>
          </a:blipFill>
        </p:spPr>
      </p:sp>
      <p:sp>
        <p:nvSpPr>
          <p:cNvPr id="3" name="Freeform 3"/>
          <p:cNvSpPr/>
          <p:nvPr/>
        </p:nvSpPr>
        <p:spPr>
          <a:xfrm>
            <a:off x="10642385" y="5156808"/>
            <a:ext cx="5392799" cy="5130192"/>
          </a:xfrm>
          <a:custGeom>
            <a:avLst/>
            <a:gdLst/>
            <a:ahLst/>
            <a:cxnLst/>
            <a:rect l="l" t="t" r="r" b="b"/>
            <a:pathLst>
              <a:path w="5392799" h="5130192">
                <a:moveTo>
                  <a:pt x="0" y="0"/>
                </a:moveTo>
                <a:lnTo>
                  <a:pt x="5392799" y="0"/>
                </a:lnTo>
                <a:lnTo>
                  <a:pt x="5392799" y="5130192"/>
                </a:lnTo>
                <a:lnTo>
                  <a:pt x="0" y="5130192"/>
                </a:lnTo>
                <a:lnTo>
                  <a:pt x="0" y="0"/>
                </a:lnTo>
                <a:close/>
              </a:path>
            </a:pathLst>
          </a:custGeom>
          <a:blipFill>
            <a:blip r:embed="rId3"/>
            <a:stretch>
              <a:fillRect t="-30785"/>
            </a:stretch>
          </a:blipFill>
        </p:spPr>
      </p:sp>
      <p:sp>
        <p:nvSpPr>
          <p:cNvPr id="4" name="Freeform 4"/>
          <p:cNvSpPr/>
          <p:nvPr/>
        </p:nvSpPr>
        <p:spPr>
          <a:xfrm>
            <a:off x="15190012" y="5156808"/>
            <a:ext cx="3208564" cy="5116884"/>
          </a:xfrm>
          <a:custGeom>
            <a:avLst/>
            <a:gdLst/>
            <a:ahLst/>
            <a:cxnLst/>
            <a:rect l="l" t="t" r="r" b="b"/>
            <a:pathLst>
              <a:path w="3208564" h="5116884">
                <a:moveTo>
                  <a:pt x="0" y="0"/>
                </a:moveTo>
                <a:lnTo>
                  <a:pt x="3208564" y="0"/>
                </a:lnTo>
                <a:lnTo>
                  <a:pt x="3208564" y="5116884"/>
                </a:lnTo>
                <a:lnTo>
                  <a:pt x="0" y="5116884"/>
                </a:lnTo>
                <a:lnTo>
                  <a:pt x="0" y="0"/>
                </a:lnTo>
                <a:close/>
              </a:path>
            </a:pathLst>
          </a:custGeom>
          <a:blipFill>
            <a:blip r:embed="rId4"/>
            <a:stretch>
              <a:fillRect l="-15227" t="-28914" r="-12402" b="-13362"/>
            </a:stretch>
          </a:blipFill>
        </p:spPr>
      </p:sp>
      <p:sp>
        <p:nvSpPr>
          <p:cNvPr id="5" name="Freeform 5"/>
          <p:cNvSpPr/>
          <p:nvPr/>
        </p:nvSpPr>
        <p:spPr>
          <a:xfrm>
            <a:off x="7210197" y="0"/>
            <a:ext cx="3982250" cy="5156808"/>
          </a:xfrm>
          <a:custGeom>
            <a:avLst/>
            <a:gdLst/>
            <a:ahLst/>
            <a:cxnLst/>
            <a:rect l="l" t="t" r="r" b="b"/>
            <a:pathLst>
              <a:path w="3982250" h="5156808">
                <a:moveTo>
                  <a:pt x="0" y="0"/>
                </a:moveTo>
                <a:lnTo>
                  <a:pt x="3982250" y="0"/>
                </a:lnTo>
                <a:lnTo>
                  <a:pt x="3982250" y="5156808"/>
                </a:lnTo>
                <a:lnTo>
                  <a:pt x="0" y="5156808"/>
                </a:lnTo>
                <a:lnTo>
                  <a:pt x="0" y="0"/>
                </a:lnTo>
                <a:close/>
              </a:path>
            </a:pathLst>
          </a:custGeom>
          <a:blipFill>
            <a:blip r:embed="rId5"/>
            <a:stretch>
              <a:fillRect t="-1482" b="-1482"/>
            </a:stretch>
          </a:blipFill>
        </p:spPr>
      </p:sp>
      <p:sp>
        <p:nvSpPr>
          <p:cNvPr id="6" name="Freeform 6"/>
          <p:cNvSpPr/>
          <p:nvPr/>
        </p:nvSpPr>
        <p:spPr>
          <a:xfrm>
            <a:off x="2090253" y="4813565"/>
            <a:ext cx="5339135" cy="6587690"/>
          </a:xfrm>
          <a:custGeom>
            <a:avLst/>
            <a:gdLst/>
            <a:ahLst/>
            <a:cxnLst/>
            <a:rect l="l" t="t" r="r" b="b"/>
            <a:pathLst>
              <a:path w="5339135" h="6587690">
                <a:moveTo>
                  <a:pt x="0" y="0"/>
                </a:moveTo>
                <a:lnTo>
                  <a:pt x="5339134" y="0"/>
                </a:lnTo>
                <a:lnTo>
                  <a:pt x="5339134" y="6587689"/>
                </a:lnTo>
                <a:lnTo>
                  <a:pt x="0" y="6587689"/>
                </a:lnTo>
                <a:lnTo>
                  <a:pt x="0" y="0"/>
                </a:lnTo>
                <a:close/>
              </a:path>
            </a:pathLst>
          </a:custGeom>
          <a:blipFill>
            <a:blip r:embed="rId6"/>
            <a:stretch>
              <a:fillRect l="-705" r="-705" b="-3873"/>
            </a:stretch>
          </a:blipFill>
        </p:spPr>
      </p:sp>
      <p:sp>
        <p:nvSpPr>
          <p:cNvPr id="7" name="Freeform 7"/>
          <p:cNvSpPr/>
          <p:nvPr/>
        </p:nvSpPr>
        <p:spPr>
          <a:xfrm>
            <a:off x="0" y="-19962"/>
            <a:ext cx="3867606" cy="5156808"/>
          </a:xfrm>
          <a:custGeom>
            <a:avLst/>
            <a:gdLst/>
            <a:ahLst/>
            <a:cxnLst/>
            <a:rect l="l" t="t" r="r" b="b"/>
            <a:pathLst>
              <a:path w="3867606" h="5156808">
                <a:moveTo>
                  <a:pt x="0" y="0"/>
                </a:moveTo>
                <a:lnTo>
                  <a:pt x="3867606" y="0"/>
                </a:lnTo>
                <a:lnTo>
                  <a:pt x="3867606" y="5156808"/>
                </a:lnTo>
                <a:lnTo>
                  <a:pt x="0" y="5156808"/>
                </a:lnTo>
                <a:lnTo>
                  <a:pt x="0" y="0"/>
                </a:lnTo>
                <a:close/>
              </a:path>
            </a:pathLst>
          </a:custGeom>
          <a:blipFill>
            <a:blip r:embed="rId7"/>
            <a:stretch>
              <a:fillRect/>
            </a:stretch>
          </a:blipFill>
        </p:spPr>
      </p:sp>
      <p:sp>
        <p:nvSpPr>
          <p:cNvPr id="8" name="Freeform 8"/>
          <p:cNvSpPr/>
          <p:nvPr/>
        </p:nvSpPr>
        <p:spPr>
          <a:xfrm>
            <a:off x="3731283" y="-19962"/>
            <a:ext cx="3867606" cy="5156808"/>
          </a:xfrm>
          <a:custGeom>
            <a:avLst/>
            <a:gdLst/>
            <a:ahLst/>
            <a:cxnLst/>
            <a:rect l="l" t="t" r="r" b="b"/>
            <a:pathLst>
              <a:path w="3867606" h="5156808">
                <a:moveTo>
                  <a:pt x="0" y="0"/>
                </a:moveTo>
                <a:lnTo>
                  <a:pt x="3867606" y="0"/>
                </a:lnTo>
                <a:lnTo>
                  <a:pt x="3867606" y="5156808"/>
                </a:lnTo>
                <a:lnTo>
                  <a:pt x="0" y="5156808"/>
                </a:lnTo>
                <a:lnTo>
                  <a:pt x="0" y="0"/>
                </a:lnTo>
                <a:close/>
              </a:path>
            </a:pathLst>
          </a:custGeom>
          <a:blipFill>
            <a:blip r:embed="rId8"/>
            <a:stretch>
              <a:fillRect t="-21685" b="-11648"/>
            </a:stretch>
          </a:blipFill>
        </p:spPr>
      </p:sp>
      <p:sp>
        <p:nvSpPr>
          <p:cNvPr id="9" name="Freeform 9"/>
          <p:cNvSpPr/>
          <p:nvPr/>
        </p:nvSpPr>
        <p:spPr>
          <a:xfrm>
            <a:off x="0" y="5136846"/>
            <a:ext cx="3234855" cy="5136846"/>
          </a:xfrm>
          <a:custGeom>
            <a:avLst/>
            <a:gdLst/>
            <a:ahLst/>
            <a:cxnLst/>
            <a:rect l="l" t="t" r="r" b="b"/>
            <a:pathLst>
              <a:path w="3234855" h="5136846">
                <a:moveTo>
                  <a:pt x="0" y="0"/>
                </a:moveTo>
                <a:lnTo>
                  <a:pt x="3234855" y="0"/>
                </a:lnTo>
                <a:lnTo>
                  <a:pt x="3234855" y="5136846"/>
                </a:lnTo>
                <a:lnTo>
                  <a:pt x="0" y="5136846"/>
                </a:lnTo>
                <a:lnTo>
                  <a:pt x="0" y="0"/>
                </a:lnTo>
                <a:close/>
              </a:path>
            </a:pathLst>
          </a:custGeom>
          <a:blipFill>
            <a:blip r:embed="rId9"/>
            <a:stretch>
              <a:fillRect b="-11953"/>
            </a:stretch>
          </a:blipFill>
        </p:spPr>
      </p:sp>
      <p:sp>
        <p:nvSpPr>
          <p:cNvPr id="10" name="Freeform 10"/>
          <p:cNvSpPr/>
          <p:nvPr/>
        </p:nvSpPr>
        <p:spPr>
          <a:xfrm>
            <a:off x="7215188" y="5143500"/>
            <a:ext cx="3857625" cy="5143500"/>
          </a:xfrm>
          <a:custGeom>
            <a:avLst/>
            <a:gdLst/>
            <a:ahLst/>
            <a:cxnLst/>
            <a:rect l="l" t="t" r="r" b="b"/>
            <a:pathLst>
              <a:path w="3857625" h="5143500">
                <a:moveTo>
                  <a:pt x="0" y="0"/>
                </a:moveTo>
                <a:lnTo>
                  <a:pt x="3857624" y="0"/>
                </a:lnTo>
                <a:lnTo>
                  <a:pt x="3857624" y="5143500"/>
                </a:lnTo>
                <a:lnTo>
                  <a:pt x="0" y="5143500"/>
                </a:lnTo>
                <a:lnTo>
                  <a:pt x="0" y="0"/>
                </a:lnTo>
                <a:close/>
              </a:path>
            </a:pathLst>
          </a:custGeom>
          <a:blipFill>
            <a:blip r:embed="rId10"/>
            <a:stretch>
              <a:fillRect/>
            </a:stretch>
          </a:blipFill>
        </p:spPr>
      </p:sp>
      <p:sp>
        <p:nvSpPr>
          <p:cNvPr id="11" name="TextBox 11"/>
          <p:cNvSpPr txBox="1"/>
          <p:nvPr/>
        </p:nvSpPr>
        <p:spPr>
          <a:xfrm>
            <a:off x="3731283" y="3985362"/>
            <a:ext cx="10825435" cy="2525826"/>
          </a:xfrm>
          <a:prstGeom prst="rect">
            <a:avLst/>
          </a:prstGeom>
        </p:spPr>
        <p:txBody>
          <a:bodyPr lIns="0" tIns="0" rIns="0" bIns="0" rtlCol="0" anchor="t">
            <a:spAutoFit/>
          </a:bodyPr>
          <a:lstStyle/>
          <a:p>
            <a:pPr algn="ctr">
              <a:lnSpc>
                <a:spcPts val="17453"/>
              </a:lnSpc>
            </a:pPr>
            <a:r>
              <a:rPr lang="en-US" sz="17993" spc="-935">
                <a:solidFill>
                  <a:srgbClr val="F2788E"/>
                </a:solidFill>
                <a:latin typeface="The Seasons"/>
                <a:ea typeface="The Seasons"/>
                <a:cs typeface="The Seasons"/>
                <a:sym typeface="The Seasons"/>
              </a:rPr>
              <a:t>obrigada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05562" y="-129438"/>
            <a:ext cx="13681343" cy="2525826"/>
          </a:xfrm>
          <a:prstGeom prst="rect">
            <a:avLst/>
          </a:prstGeom>
        </p:spPr>
        <p:txBody>
          <a:bodyPr lIns="0" tIns="0" rIns="0" bIns="0" rtlCol="0" anchor="t">
            <a:spAutoFit/>
          </a:bodyPr>
          <a:lstStyle/>
          <a:p>
            <a:pPr algn="just">
              <a:lnSpc>
                <a:spcPts val="17453"/>
              </a:lnSpc>
            </a:pPr>
            <a:r>
              <a:rPr lang="en-US" sz="17993" spc="-935">
                <a:solidFill>
                  <a:srgbClr val="F2788E">
                    <a:alpha val="49804"/>
                  </a:srgbClr>
                </a:solidFill>
                <a:latin typeface="The Seasons"/>
                <a:ea typeface="The Seasons"/>
                <a:cs typeface="The Seasons"/>
                <a:sym typeface="The Seasons"/>
              </a:rPr>
              <a:t>metodologia</a:t>
            </a:r>
          </a:p>
        </p:txBody>
      </p:sp>
      <p:grpSp>
        <p:nvGrpSpPr>
          <p:cNvPr id="3" name="Group 3"/>
          <p:cNvGrpSpPr/>
          <p:nvPr/>
        </p:nvGrpSpPr>
        <p:grpSpPr>
          <a:xfrm>
            <a:off x="8637614" y="2396388"/>
            <a:ext cx="8621686" cy="3086100"/>
            <a:chOff x="0" y="0"/>
            <a:chExt cx="2270732" cy="812800"/>
          </a:xfrm>
        </p:grpSpPr>
        <p:sp>
          <p:nvSpPr>
            <p:cNvPr id="4" name="Freeform 4"/>
            <p:cNvSpPr/>
            <p:nvPr/>
          </p:nvSpPr>
          <p:spPr>
            <a:xfrm>
              <a:off x="0" y="0"/>
              <a:ext cx="2270732" cy="812800"/>
            </a:xfrm>
            <a:custGeom>
              <a:avLst/>
              <a:gdLst/>
              <a:ahLst/>
              <a:cxnLst/>
              <a:rect l="l" t="t" r="r" b="b"/>
              <a:pathLst>
                <a:path w="2270732" h="812800">
                  <a:moveTo>
                    <a:pt x="0" y="0"/>
                  </a:moveTo>
                  <a:lnTo>
                    <a:pt x="2270732" y="0"/>
                  </a:lnTo>
                  <a:lnTo>
                    <a:pt x="2270732" y="812800"/>
                  </a:lnTo>
                  <a:lnTo>
                    <a:pt x="0" y="812800"/>
                  </a:lnTo>
                  <a:close/>
                </a:path>
              </a:pathLst>
            </a:custGeom>
            <a:solidFill>
              <a:srgbClr val="FFFFFF"/>
            </a:solidFill>
            <a:ln w="19050" cap="sq">
              <a:solidFill>
                <a:srgbClr val="000000"/>
              </a:solidFill>
              <a:prstDash val="solid"/>
              <a:miter/>
            </a:ln>
          </p:spPr>
        </p:sp>
        <p:sp>
          <p:nvSpPr>
            <p:cNvPr id="5" name="TextBox 5"/>
            <p:cNvSpPr txBox="1"/>
            <p:nvPr/>
          </p:nvSpPr>
          <p:spPr>
            <a:xfrm>
              <a:off x="0" y="-85725"/>
              <a:ext cx="2270732" cy="898525"/>
            </a:xfrm>
            <a:prstGeom prst="rect">
              <a:avLst/>
            </a:prstGeom>
          </p:spPr>
          <p:txBody>
            <a:bodyPr lIns="50800" tIns="50800" rIns="50800" bIns="50800" rtlCol="0" anchor="ctr"/>
            <a:lstStyle/>
            <a:p>
              <a:pPr algn="just">
                <a:lnSpc>
                  <a:spcPts val="4480"/>
                </a:lnSpc>
                <a:spcBef>
                  <a:spcPct val="0"/>
                </a:spcBef>
              </a:pPr>
              <a:endParaRPr/>
            </a:p>
          </p:txBody>
        </p:sp>
      </p:grpSp>
      <p:sp>
        <p:nvSpPr>
          <p:cNvPr id="6" name="TextBox 6"/>
          <p:cNvSpPr txBox="1"/>
          <p:nvPr/>
        </p:nvSpPr>
        <p:spPr>
          <a:xfrm>
            <a:off x="8946466" y="2489416"/>
            <a:ext cx="8014288" cy="2676525"/>
          </a:xfrm>
          <a:prstGeom prst="rect">
            <a:avLst/>
          </a:prstGeom>
        </p:spPr>
        <p:txBody>
          <a:bodyPr lIns="0" tIns="0" rIns="0" bIns="0" rtlCol="0" anchor="t">
            <a:spAutoFit/>
          </a:bodyPr>
          <a:lstStyle/>
          <a:p>
            <a:pPr algn="just">
              <a:lnSpc>
                <a:spcPts val="4200"/>
              </a:lnSpc>
            </a:pPr>
            <a:r>
              <a:rPr lang="en-US" sz="3000">
                <a:solidFill>
                  <a:srgbClr val="000000"/>
                </a:solidFill>
                <a:latin typeface="Poppins"/>
                <a:ea typeface="Poppins"/>
                <a:cs typeface="Poppins"/>
                <a:sym typeface="Poppins"/>
              </a:rPr>
              <a:t>Conduzida por meio de entrevistas individuais realizadas com mulheres voluntárias e em puerpério imediato na Maternidade Escola UFRJ - Rio de Janeiro/RJ.</a:t>
            </a:r>
          </a:p>
        </p:txBody>
      </p:sp>
      <p:grpSp>
        <p:nvGrpSpPr>
          <p:cNvPr id="7" name="Group 7"/>
          <p:cNvGrpSpPr/>
          <p:nvPr/>
        </p:nvGrpSpPr>
        <p:grpSpPr>
          <a:xfrm>
            <a:off x="8637614" y="5637313"/>
            <a:ext cx="8621686" cy="3086100"/>
            <a:chOff x="0" y="0"/>
            <a:chExt cx="2270732" cy="812800"/>
          </a:xfrm>
        </p:grpSpPr>
        <p:sp>
          <p:nvSpPr>
            <p:cNvPr id="8" name="Freeform 8"/>
            <p:cNvSpPr/>
            <p:nvPr/>
          </p:nvSpPr>
          <p:spPr>
            <a:xfrm>
              <a:off x="0" y="0"/>
              <a:ext cx="2270732" cy="812800"/>
            </a:xfrm>
            <a:custGeom>
              <a:avLst/>
              <a:gdLst/>
              <a:ahLst/>
              <a:cxnLst/>
              <a:rect l="l" t="t" r="r" b="b"/>
              <a:pathLst>
                <a:path w="2270732" h="812800">
                  <a:moveTo>
                    <a:pt x="0" y="0"/>
                  </a:moveTo>
                  <a:lnTo>
                    <a:pt x="2270732" y="0"/>
                  </a:lnTo>
                  <a:lnTo>
                    <a:pt x="2270732" y="812800"/>
                  </a:lnTo>
                  <a:lnTo>
                    <a:pt x="0" y="812800"/>
                  </a:lnTo>
                  <a:close/>
                </a:path>
              </a:pathLst>
            </a:custGeom>
            <a:solidFill>
              <a:srgbClr val="FFFFFF"/>
            </a:solidFill>
            <a:ln w="19050" cap="sq">
              <a:solidFill>
                <a:srgbClr val="000000"/>
              </a:solidFill>
              <a:prstDash val="solid"/>
              <a:miter/>
            </a:ln>
          </p:spPr>
        </p:sp>
        <p:sp>
          <p:nvSpPr>
            <p:cNvPr id="9" name="TextBox 9"/>
            <p:cNvSpPr txBox="1"/>
            <p:nvPr/>
          </p:nvSpPr>
          <p:spPr>
            <a:xfrm>
              <a:off x="0" y="-85725"/>
              <a:ext cx="2270732" cy="898525"/>
            </a:xfrm>
            <a:prstGeom prst="rect">
              <a:avLst/>
            </a:prstGeom>
          </p:spPr>
          <p:txBody>
            <a:bodyPr lIns="50800" tIns="50800" rIns="50800" bIns="50800" rtlCol="0" anchor="ctr"/>
            <a:lstStyle/>
            <a:p>
              <a:pPr algn="just">
                <a:lnSpc>
                  <a:spcPts val="4480"/>
                </a:lnSpc>
                <a:spcBef>
                  <a:spcPct val="0"/>
                </a:spcBef>
              </a:pPr>
              <a:endParaRPr/>
            </a:p>
          </p:txBody>
        </p:sp>
      </p:grpSp>
      <p:sp>
        <p:nvSpPr>
          <p:cNvPr id="10" name="TextBox 10"/>
          <p:cNvSpPr txBox="1"/>
          <p:nvPr/>
        </p:nvSpPr>
        <p:spPr>
          <a:xfrm>
            <a:off x="8946466" y="5730340"/>
            <a:ext cx="8014288" cy="2676525"/>
          </a:xfrm>
          <a:prstGeom prst="rect">
            <a:avLst/>
          </a:prstGeom>
        </p:spPr>
        <p:txBody>
          <a:bodyPr lIns="0" tIns="0" rIns="0" bIns="0" rtlCol="0" anchor="t">
            <a:spAutoFit/>
          </a:bodyPr>
          <a:lstStyle/>
          <a:p>
            <a:pPr algn="just">
              <a:lnSpc>
                <a:spcPts val="4200"/>
              </a:lnSpc>
            </a:pPr>
            <a:r>
              <a:rPr lang="en-US" sz="3000">
                <a:solidFill>
                  <a:srgbClr val="000000"/>
                </a:solidFill>
                <a:latin typeface="Poppins"/>
                <a:ea typeface="Poppins"/>
                <a:cs typeface="Poppins"/>
                <a:sym typeface="Poppins"/>
              </a:rPr>
              <a:t>Aprovada pelo Comitê de Ética da ME-UFRJ sob o nº de parecer 7.333.266, em consonância com a resolução 466/2012 do Conselho Nacional de Saúde sob o nº CAAE 85645624.5.0000.5275.</a:t>
            </a:r>
          </a:p>
        </p:txBody>
      </p:sp>
      <p:sp>
        <p:nvSpPr>
          <p:cNvPr id="11" name="TextBox 11"/>
          <p:cNvSpPr txBox="1"/>
          <p:nvPr/>
        </p:nvSpPr>
        <p:spPr>
          <a:xfrm>
            <a:off x="1028700" y="1886483"/>
            <a:ext cx="6188303" cy="509905"/>
          </a:xfrm>
          <a:prstGeom prst="rect">
            <a:avLst/>
          </a:prstGeom>
        </p:spPr>
        <p:txBody>
          <a:bodyPr lIns="0" tIns="0" rIns="0" bIns="0" rtlCol="0" anchor="t">
            <a:spAutoFit/>
          </a:bodyPr>
          <a:lstStyle/>
          <a:p>
            <a:pPr algn="l">
              <a:lnSpc>
                <a:spcPts val="3920"/>
              </a:lnSpc>
            </a:pPr>
            <a:r>
              <a:rPr lang="en-US" sz="2800">
                <a:solidFill>
                  <a:srgbClr val="000000"/>
                </a:solidFill>
                <a:latin typeface="Poppins"/>
                <a:ea typeface="Poppins"/>
                <a:cs typeface="Poppins"/>
                <a:sym typeface="Poppins"/>
              </a:rPr>
              <a:t>Qualitativa com corte transversal</a:t>
            </a:r>
          </a:p>
        </p:txBody>
      </p:sp>
      <p:sp>
        <p:nvSpPr>
          <p:cNvPr id="12" name="Freeform 12"/>
          <p:cNvSpPr/>
          <p:nvPr/>
        </p:nvSpPr>
        <p:spPr>
          <a:xfrm>
            <a:off x="222063" y="3428993"/>
            <a:ext cx="4935109" cy="7100876"/>
          </a:xfrm>
          <a:custGeom>
            <a:avLst/>
            <a:gdLst/>
            <a:ahLst/>
            <a:cxnLst/>
            <a:rect l="l" t="t" r="r" b="b"/>
            <a:pathLst>
              <a:path w="4935109" h="7100876">
                <a:moveTo>
                  <a:pt x="0" y="0"/>
                </a:moveTo>
                <a:lnTo>
                  <a:pt x="4935108" y="0"/>
                </a:lnTo>
                <a:lnTo>
                  <a:pt x="4935108" y="7100876"/>
                </a:lnTo>
                <a:lnTo>
                  <a:pt x="0" y="7100876"/>
                </a:lnTo>
                <a:lnTo>
                  <a:pt x="0" y="0"/>
                </a:lnTo>
                <a:close/>
              </a:path>
            </a:pathLst>
          </a:custGeom>
          <a:blipFill>
            <a:blip r:embed="rId2"/>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6987" y="-129438"/>
            <a:ext cx="13681343" cy="2525826"/>
          </a:xfrm>
          <a:prstGeom prst="rect">
            <a:avLst/>
          </a:prstGeom>
        </p:spPr>
        <p:txBody>
          <a:bodyPr lIns="0" tIns="0" rIns="0" bIns="0" rtlCol="0" anchor="t">
            <a:spAutoFit/>
          </a:bodyPr>
          <a:lstStyle/>
          <a:p>
            <a:pPr algn="just">
              <a:lnSpc>
                <a:spcPts val="17453"/>
              </a:lnSpc>
            </a:pPr>
            <a:r>
              <a:rPr lang="en-US" sz="17993" spc="-935">
                <a:solidFill>
                  <a:srgbClr val="F2788E">
                    <a:alpha val="49804"/>
                  </a:srgbClr>
                </a:solidFill>
                <a:latin typeface="The Seasons"/>
                <a:ea typeface="The Seasons"/>
                <a:cs typeface="The Seasons"/>
                <a:sym typeface="The Seasons"/>
              </a:rPr>
              <a:t>metodologia</a:t>
            </a:r>
          </a:p>
        </p:txBody>
      </p:sp>
      <p:sp>
        <p:nvSpPr>
          <p:cNvPr id="3" name="TextBox 3"/>
          <p:cNvSpPr txBox="1"/>
          <p:nvPr/>
        </p:nvSpPr>
        <p:spPr>
          <a:xfrm>
            <a:off x="1028700" y="1886483"/>
            <a:ext cx="5919809" cy="509905"/>
          </a:xfrm>
          <a:prstGeom prst="rect">
            <a:avLst/>
          </a:prstGeom>
        </p:spPr>
        <p:txBody>
          <a:bodyPr lIns="0" tIns="0" rIns="0" bIns="0" rtlCol="0" anchor="t">
            <a:spAutoFit/>
          </a:bodyPr>
          <a:lstStyle/>
          <a:p>
            <a:pPr algn="l">
              <a:lnSpc>
                <a:spcPts val="3920"/>
              </a:lnSpc>
            </a:pPr>
            <a:r>
              <a:rPr lang="en-US" sz="2800">
                <a:solidFill>
                  <a:srgbClr val="000000"/>
                </a:solidFill>
                <a:latin typeface="Poppins"/>
                <a:ea typeface="Poppins"/>
                <a:cs typeface="Poppins"/>
                <a:sym typeface="Poppins"/>
              </a:rPr>
              <a:t>Coleta de dados</a:t>
            </a:r>
          </a:p>
        </p:txBody>
      </p:sp>
      <p:grpSp>
        <p:nvGrpSpPr>
          <p:cNvPr id="4" name="Group 4"/>
          <p:cNvGrpSpPr/>
          <p:nvPr/>
        </p:nvGrpSpPr>
        <p:grpSpPr>
          <a:xfrm>
            <a:off x="7093352" y="1028700"/>
            <a:ext cx="10165948" cy="2663736"/>
            <a:chOff x="0" y="0"/>
            <a:chExt cx="13554598" cy="3551648"/>
          </a:xfrm>
        </p:grpSpPr>
        <p:grpSp>
          <p:nvGrpSpPr>
            <p:cNvPr id="5" name="Group 5"/>
            <p:cNvGrpSpPr/>
            <p:nvPr/>
          </p:nvGrpSpPr>
          <p:grpSpPr>
            <a:xfrm>
              <a:off x="0" y="0"/>
              <a:ext cx="13554598" cy="3551648"/>
              <a:chOff x="0" y="0"/>
              <a:chExt cx="2677451" cy="701560"/>
            </a:xfrm>
          </p:grpSpPr>
          <p:sp>
            <p:nvSpPr>
              <p:cNvPr id="6" name="Freeform 6"/>
              <p:cNvSpPr/>
              <p:nvPr/>
            </p:nvSpPr>
            <p:spPr>
              <a:xfrm>
                <a:off x="0" y="0"/>
                <a:ext cx="2677451" cy="701560"/>
              </a:xfrm>
              <a:custGeom>
                <a:avLst/>
                <a:gdLst/>
                <a:ahLst/>
                <a:cxnLst/>
                <a:rect l="l" t="t" r="r" b="b"/>
                <a:pathLst>
                  <a:path w="2677451" h="701560">
                    <a:moveTo>
                      <a:pt x="0" y="0"/>
                    </a:moveTo>
                    <a:lnTo>
                      <a:pt x="2677451" y="0"/>
                    </a:lnTo>
                    <a:lnTo>
                      <a:pt x="2677451" y="701560"/>
                    </a:lnTo>
                    <a:lnTo>
                      <a:pt x="0" y="701560"/>
                    </a:lnTo>
                    <a:close/>
                  </a:path>
                </a:pathLst>
              </a:custGeom>
              <a:solidFill>
                <a:srgbClr val="000000">
                  <a:alpha val="0"/>
                </a:srgbClr>
              </a:solidFill>
              <a:ln w="19050" cap="sq">
                <a:solidFill>
                  <a:srgbClr val="000000"/>
                </a:solidFill>
                <a:prstDash val="solid"/>
                <a:miter/>
              </a:ln>
            </p:spPr>
          </p:sp>
          <p:sp>
            <p:nvSpPr>
              <p:cNvPr id="7" name="TextBox 7"/>
              <p:cNvSpPr txBox="1"/>
              <p:nvPr/>
            </p:nvSpPr>
            <p:spPr>
              <a:xfrm>
                <a:off x="0" y="-57150"/>
                <a:ext cx="2677451" cy="758710"/>
              </a:xfrm>
              <a:prstGeom prst="rect">
                <a:avLst/>
              </a:prstGeom>
            </p:spPr>
            <p:txBody>
              <a:bodyPr lIns="50800" tIns="50800" rIns="50800" bIns="50800" rtlCol="0" anchor="ctr"/>
              <a:lstStyle/>
              <a:p>
                <a:pPr algn="just">
                  <a:lnSpc>
                    <a:spcPts val="4480"/>
                  </a:lnSpc>
                  <a:spcBef>
                    <a:spcPct val="0"/>
                  </a:spcBef>
                </a:pPr>
                <a:endParaRPr/>
              </a:p>
            </p:txBody>
          </p:sp>
        </p:grpSp>
        <p:sp>
          <p:nvSpPr>
            <p:cNvPr id="8" name="TextBox 8"/>
            <p:cNvSpPr txBox="1"/>
            <p:nvPr/>
          </p:nvSpPr>
          <p:spPr>
            <a:xfrm>
              <a:off x="443042" y="1029699"/>
              <a:ext cx="3811771" cy="1406525"/>
            </a:xfrm>
            <a:prstGeom prst="rect">
              <a:avLst/>
            </a:prstGeom>
          </p:spPr>
          <p:txBody>
            <a:bodyPr lIns="0" tIns="0" rIns="0" bIns="0" rtlCol="0" anchor="t">
              <a:spAutoFit/>
            </a:bodyPr>
            <a:lstStyle/>
            <a:p>
              <a:pPr algn="l">
                <a:lnSpc>
                  <a:spcPts val="4200"/>
                </a:lnSpc>
              </a:pPr>
              <a:r>
                <a:rPr lang="en-US" sz="3000" b="1">
                  <a:solidFill>
                    <a:srgbClr val="000000"/>
                  </a:solidFill>
                  <a:latin typeface="Poppins Medium"/>
                  <a:ea typeface="Poppins Medium"/>
                  <a:cs typeface="Poppins Medium"/>
                  <a:sym typeface="Poppins Medium"/>
                </a:rPr>
                <a:t>Seleção das participantes</a:t>
              </a:r>
            </a:p>
          </p:txBody>
        </p:sp>
        <p:sp>
          <p:nvSpPr>
            <p:cNvPr id="9" name="TextBox 9"/>
            <p:cNvSpPr txBox="1"/>
            <p:nvPr/>
          </p:nvSpPr>
          <p:spPr>
            <a:xfrm>
              <a:off x="5021149" y="86512"/>
              <a:ext cx="8533449" cy="3292899"/>
            </a:xfrm>
            <a:prstGeom prst="rect">
              <a:avLst/>
            </a:prstGeom>
          </p:spPr>
          <p:txBody>
            <a:bodyPr lIns="0" tIns="0" rIns="0" bIns="0" rtlCol="0" anchor="t">
              <a:spAutoFit/>
            </a:bodyPr>
            <a:lstStyle/>
            <a:p>
              <a:pPr marL="604516" lvl="1" indent="-302258" algn="just">
                <a:lnSpc>
                  <a:spcPts val="3919"/>
                </a:lnSpc>
                <a:buFont typeface="Arial"/>
                <a:buChar char="•"/>
              </a:pPr>
              <a:r>
                <a:rPr lang="en-US" sz="2799">
                  <a:solidFill>
                    <a:srgbClr val="000000"/>
                  </a:solidFill>
                  <a:latin typeface="Poppins"/>
                  <a:ea typeface="Poppins"/>
                  <a:cs typeface="Poppins"/>
                  <a:sym typeface="Poppins"/>
                </a:rPr>
                <a:t>Por conveniência;</a:t>
              </a:r>
            </a:p>
            <a:p>
              <a:pPr marL="604516" lvl="1" indent="-302258" algn="just">
                <a:lnSpc>
                  <a:spcPts val="3919"/>
                </a:lnSpc>
                <a:buFont typeface="Arial"/>
                <a:buChar char="•"/>
              </a:pPr>
              <a:r>
                <a:rPr lang="en-US" sz="2799">
                  <a:solidFill>
                    <a:srgbClr val="000000"/>
                  </a:solidFill>
                  <a:latin typeface="Poppins"/>
                  <a:ea typeface="Poppins"/>
                  <a:cs typeface="Poppins"/>
                  <a:sym typeface="Poppins"/>
                </a:rPr>
                <a:t>Acima de 18 anos; </a:t>
              </a:r>
            </a:p>
            <a:p>
              <a:pPr marL="604516" lvl="1" indent="-302258" algn="just">
                <a:lnSpc>
                  <a:spcPts val="3919"/>
                </a:lnSpc>
                <a:buFont typeface="Arial"/>
                <a:buChar char="•"/>
              </a:pPr>
              <a:r>
                <a:rPr lang="en-US" sz="2799">
                  <a:solidFill>
                    <a:srgbClr val="000000"/>
                  </a:solidFill>
                  <a:latin typeface="Poppins"/>
                  <a:ea typeface="Poppins"/>
                  <a:cs typeface="Poppins"/>
                  <a:sym typeface="Poppins"/>
                </a:rPr>
                <a:t>Puerpério imediato;</a:t>
              </a:r>
            </a:p>
            <a:p>
              <a:pPr marL="604516" lvl="1" indent="-302258" algn="just">
                <a:lnSpc>
                  <a:spcPts val="3919"/>
                </a:lnSpc>
                <a:buFont typeface="Arial"/>
                <a:buChar char="•"/>
              </a:pPr>
              <a:r>
                <a:rPr lang="en-US" sz="2799">
                  <a:solidFill>
                    <a:srgbClr val="000000"/>
                  </a:solidFill>
                  <a:latin typeface="Poppins"/>
                  <a:ea typeface="Poppins"/>
                  <a:cs typeface="Poppins"/>
                  <a:sym typeface="Poppins"/>
                </a:rPr>
                <a:t>Internada na ME-UFRJ;</a:t>
              </a:r>
            </a:p>
            <a:p>
              <a:pPr marL="604516" lvl="1" indent="-302258" algn="just">
                <a:lnSpc>
                  <a:spcPts val="3919"/>
                </a:lnSpc>
                <a:buFont typeface="Arial"/>
                <a:buChar char="•"/>
              </a:pPr>
              <a:r>
                <a:rPr lang="en-US" sz="2799">
                  <a:solidFill>
                    <a:srgbClr val="000000"/>
                  </a:solidFill>
                  <a:latin typeface="Poppins"/>
                  <a:ea typeface="Poppins"/>
                  <a:cs typeface="Poppins"/>
                  <a:sym typeface="Poppins"/>
                </a:rPr>
                <a:t>Internadas junto ao bebê.</a:t>
              </a:r>
            </a:p>
          </p:txBody>
        </p:sp>
      </p:grpSp>
      <p:grpSp>
        <p:nvGrpSpPr>
          <p:cNvPr id="10" name="Group 10"/>
          <p:cNvGrpSpPr/>
          <p:nvPr/>
        </p:nvGrpSpPr>
        <p:grpSpPr>
          <a:xfrm>
            <a:off x="7093352" y="3811632"/>
            <a:ext cx="10165948" cy="2663736"/>
            <a:chOff x="0" y="0"/>
            <a:chExt cx="13554598" cy="3551648"/>
          </a:xfrm>
        </p:grpSpPr>
        <p:grpSp>
          <p:nvGrpSpPr>
            <p:cNvPr id="11" name="Group 11"/>
            <p:cNvGrpSpPr/>
            <p:nvPr/>
          </p:nvGrpSpPr>
          <p:grpSpPr>
            <a:xfrm>
              <a:off x="0" y="0"/>
              <a:ext cx="13554598" cy="3551648"/>
              <a:chOff x="0" y="0"/>
              <a:chExt cx="2677451" cy="701560"/>
            </a:xfrm>
          </p:grpSpPr>
          <p:sp>
            <p:nvSpPr>
              <p:cNvPr id="12" name="Freeform 12"/>
              <p:cNvSpPr/>
              <p:nvPr/>
            </p:nvSpPr>
            <p:spPr>
              <a:xfrm>
                <a:off x="0" y="0"/>
                <a:ext cx="2677451" cy="701560"/>
              </a:xfrm>
              <a:custGeom>
                <a:avLst/>
                <a:gdLst/>
                <a:ahLst/>
                <a:cxnLst/>
                <a:rect l="l" t="t" r="r" b="b"/>
                <a:pathLst>
                  <a:path w="2677451" h="701560">
                    <a:moveTo>
                      <a:pt x="0" y="0"/>
                    </a:moveTo>
                    <a:lnTo>
                      <a:pt x="2677451" y="0"/>
                    </a:lnTo>
                    <a:lnTo>
                      <a:pt x="2677451" y="701560"/>
                    </a:lnTo>
                    <a:lnTo>
                      <a:pt x="0" y="701560"/>
                    </a:lnTo>
                    <a:close/>
                  </a:path>
                </a:pathLst>
              </a:custGeom>
              <a:solidFill>
                <a:srgbClr val="FFFFFF"/>
              </a:solidFill>
              <a:ln w="19050" cap="sq">
                <a:solidFill>
                  <a:srgbClr val="000000"/>
                </a:solidFill>
                <a:prstDash val="solid"/>
                <a:miter/>
              </a:ln>
            </p:spPr>
          </p:sp>
          <p:sp>
            <p:nvSpPr>
              <p:cNvPr id="13" name="TextBox 13"/>
              <p:cNvSpPr txBox="1"/>
              <p:nvPr/>
            </p:nvSpPr>
            <p:spPr>
              <a:xfrm>
                <a:off x="0" y="-57150"/>
                <a:ext cx="2677451" cy="758710"/>
              </a:xfrm>
              <a:prstGeom prst="rect">
                <a:avLst/>
              </a:prstGeom>
            </p:spPr>
            <p:txBody>
              <a:bodyPr lIns="50800" tIns="50800" rIns="50800" bIns="50800" rtlCol="0" anchor="ctr"/>
              <a:lstStyle/>
              <a:p>
                <a:pPr algn="just">
                  <a:lnSpc>
                    <a:spcPts val="4480"/>
                  </a:lnSpc>
                  <a:spcBef>
                    <a:spcPct val="0"/>
                  </a:spcBef>
                </a:pPr>
                <a:endParaRPr/>
              </a:p>
            </p:txBody>
          </p:sp>
        </p:grpSp>
        <p:sp>
          <p:nvSpPr>
            <p:cNvPr id="14" name="TextBox 14"/>
            <p:cNvSpPr txBox="1"/>
            <p:nvPr/>
          </p:nvSpPr>
          <p:spPr>
            <a:xfrm>
              <a:off x="443042" y="1029699"/>
              <a:ext cx="3811771" cy="1406525"/>
            </a:xfrm>
            <a:prstGeom prst="rect">
              <a:avLst/>
            </a:prstGeom>
          </p:spPr>
          <p:txBody>
            <a:bodyPr lIns="0" tIns="0" rIns="0" bIns="0" rtlCol="0" anchor="t">
              <a:spAutoFit/>
            </a:bodyPr>
            <a:lstStyle/>
            <a:p>
              <a:pPr algn="l">
                <a:lnSpc>
                  <a:spcPts val="4200"/>
                </a:lnSpc>
              </a:pPr>
              <a:r>
                <a:rPr lang="en-US" sz="3000" b="1">
                  <a:solidFill>
                    <a:srgbClr val="000000"/>
                  </a:solidFill>
                  <a:latin typeface="Poppins Medium"/>
                  <a:ea typeface="Poppins Medium"/>
                  <a:cs typeface="Poppins Medium"/>
                  <a:sym typeface="Poppins Medium"/>
                </a:rPr>
                <a:t>Coleta de dados</a:t>
              </a:r>
            </a:p>
          </p:txBody>
        </p:sp>
        <p:sp>
          <p:nvSpPr>
            <p:cNvPr id="15" name="TextBox 15"/>
            <p:cNvSpPr txBox="1"/>
            <p:nvPr/>
          </p:nvSpPr>
          <p:spPr>
            <a:xfrm>
              <a:off x="5021149" y="416712"/>
              <a:ext cx="8533449" cy="2632499"/>
            </a:xfrm>
            <a:prstGeom prst="rect">
              <a:avLst/>
            </a:prstGeom>
          </p:spPr>
          <p:txBody>
            <a:bodyPr lIns="0" tIns="0" rIns="0" bIns="0" rtlCol="0" anchor="t">
              <a:spAutoFit/>
            </a:bodyPr>
            <a:lstStyle/>
            <a:p>
              <a:pPr marL="604516" lvl="1" indent="-302258" algn="l">
                <a:lnSpc>
                  <a:spcPts val="3919"/>
                </a:lnSpc>
                <a:buFont typeface="Arial"/>
                <a:buChar char="•"/>
              </a:pPr>
              <a:r>
                <a:rPr lang="en-US" sz="2799">
                  <a:solidFill>
                    <a:srgbClr val="000000"/>
                  </a:solidFill>
                  <a:latin typeface="Poppins"/>
                  <a:ea typeface="Poppins"/>
                  <a:cs typeface="Poppins"/>
                  <a:sym typeface="Poppins"/>
                </a:rPr>
                <a:t>Abril a maio de 2025;</a:t>
              </a:r>
            </a:p>
            <a:p>
              <a:pPr marL="604516" lvl="1" indent="-302258" algn="l">
                <a:lnSpc>
                  <a:spcPts val="3919"/>
                </a:lnSpc>
                <a:buFont typeface="Arial"/>
                <a:buChar char="•"/>
              </a:pPr>
              <a:r>
                <a:rPr lang="en-US" sz="2799">
                  <a:solidFill>
                    <a:srgbClr val="000000"/>
                  </a:solidFill>
                  <a:latin typeface="Poppins"/>
                  <a:ea typeface="Poppins"/>
                  <a:cs typeface="Poppins"/>
                  <a:sym typeface="Poppins"/>
                </a:rPr>
                <a:t>Entrevista individual semiestruturada;</a:t>
              </a:r>
            </a:p>
            <a:p>
              <a:pPr marL="604516" lvl="1" indent="-302258" algn="l">
                <a:lnSpc>
                  <a:spcPts val="3919"/>
                </a:lnSpc>
                <a:buFont typeface="Arial"/>
                <a:buChar char="•"/>
              </a:pPr>
              <a:r>
                <a:rPr lang="en-US" sz="2799">
                  <a:solidFill>
                    <a:srgbClr val="000000"/>
                  </a:solidFill>
                  <a:latin typeface="Poppins"/>
                  <a:ea typeface="Poppins"/>
                  <a:cs typeface="Poppins"/>
                  <a:sym typeface="Poppins"/>
                </a:rPr>
                <a:t>Método saturação de discurso;*</a:t>
              </a:r>
            </a:p>
          </p:txBody>
        </p:sp>
      </p:grpSp>
      <p:sp>
        <p:nvSpPr>
          <p:cNvPr id="16" name="TextBox 16"/>
          <p:cNvSpPr txBox="1"/>
          <p:nvPr/>
        </p:nvSpPr>
        <p:spPr>
          <a:xfrm>
            <a:off x="11076591" y="9520115"/>
            <a:ext cx="7060715" cy="398779"/>
          </a:xfrm>
          <a:prstGeom prst="rect">
            <a:avLst/>
          </a:prstGeom>
        </p:spPr>
        <p:txBody>
          <a:bodyPr lIns="0" tIns="0" rIns="0" bIns="0" rtlCol="0" anchor="t">
            <a:spAutoFit/>
          </a:bodyPr>
          <a:lstStyle/>
          <a:p>
            <a:pPr algn="ctr">
              <a:lnSpc>
                <a:spcPts val="3220"/>
              </a:lnSpc>
            </a:pPr>
            <a:r>
              <a:rPr lang="en-US" sz="2300">
                <a:solidFill>
                  <a:srgbClr val="000000"/>
                </a:solidFill>
                <a:latin typeface="Poppins Light"/>
                <a:ea typeface="Poppins Light"/>
                <a:cs typeface="Poppins Light"/>
                <a:sym typeface="Poppins Light"/>
              </a:rPr>
              <a:t>*(FONTANELLA et al., 2011; THIRY-CHERQUES, 2009)</a:t>
            </a:r>
          </a:p>
        </p:txBody>
      </p:sp>
      <p:grpSp>
        <p:nvGrpSpPr>
          <p:cNvPr id="17" name="Group 17"/>
          <p:cNvGrpSpPr/>
          <p:nvPr/>
        </p:nvGrpSpPr>
        <p:grpSpPr>
          <a:xfrm>
            <a:off x="7093352" y="6594564"/>
            <a:ext cx="10165948" cy="2663736"/>
            <a:chOff x="0" y="0"/>
            <a:chExt cx="13554598" cy="3551648"/>
          </a:xfrm>
        </p:grpSpPr>
        <p:grpSp>
          <p:nvGrpSpPr>
            <p:cNvPr id="18" name="Group 18"/>
            <p:cNvGrpSpPr/>
            <p:nvPr/>
          </p:nvGrpSpPr>
          <p:grpSpPr>
            <a:xfrm>
              <a:off x="0" y="0"/>
              <a:ext cx="13554598" cy="3551648"/>
              <a:chOff x="0" y="0"/>
              <a:chExt cx="2677451" cy="701560"/>
            </a:xfrm>
          </p:grpSpPr>
          <p:sp>
            <p:nvSpPr>
              <p:cNvPr id="19" name="Freeform 19"/>
              <p:cNvSpPr/>
              <p:nvPr/>
            </p:nvSpPr>
            <p:spPr>
              <a:xfrm>
                <a:off x="0" y="0"/>
                <a:ext cx="2677451" cy="701560"/>
              </a:xfrm>
              <a:custGeom>
                <a:avLst/>
                <a:gdLst/>
                <a:ahLst/>
                <a:cxnLst/>
                <a:rect l="l" t="t" r="r" b="b"/>
                <a:pathLst>
                  <a:path w="2677451" h="701560">
                    <a:moveTo>
                      <a:pt x="0" y="0"/>
                    </a:moveTo>
                    <a:lnTo>
                      <a:pt x="2677451" y="0"/>
                    </a:lnTo>
                    <a:lnTo>
                      <a:pt x="2677451" y="701560"/>
                    </a:lnTo>
                    <a:lnTo>
                      <a:pt x="0" y="701560"/>
                    </a:lnTo>
                    <a:close/>
                  </a:path>
                </a:pathLst>
              </a:custGeom>
              <a:solidFill>
                <a:srgbClr val="FFFFFF"/>
              </a:solidFill>
              <a:ln w="19050" cap="sq">
                <a:solidFill>
                  <a:srgbClr val="000000"/>
                </a:solidFill>
                <a:prstDash val="solid"/>
                <a:miter/>
              </a:ln>
            </p:spPr>
          </p:sp>
          <p:sp>
            <p:nvSpPr>
              <p:cNvPr id="20" name="TextBox 20"/>
              <p:cNvSpPr txBox="1"/>
              <p:nvPr/>
            </p:nvSpPr>
            <p:spPr>
              <a:xfrm>
                <a:off x="0" y="-57150"/>
                <a:ext cx="2677451" cy="758710"/>
              </a:xfrm>
              <a:prstGeom prst="rect">
                <a:avLst/>
              </a:prstGeom>
            </p:spPr>
            <p:txBody>
              <a:bodyPr lIns="50800" tIns="50800" rIns="50800" bIns="50800" rtlCol="0" anchor="ctr"/>
              <a:lstStyle/>
              <a:p>
                <a:pPr algn="just">
                  <a:lnSpc>
                    <a:spcPts val="4480"/>
                  </a:lnSpc>
                  <a:spcBef>
                    <a:spcPct val="0"/>
                  </a:spcBef>
                </a:pPr>
                <a:endParaRPr/>
              </a:p>
            </p:txBody>
          </p:sp>
        </p:grpSp>
        <p:sp>
          <p:nvSpPr>
            <p:cNvPr id="21" name="TextBox 21"/>
            <p:cNvSpPr txBox="1"/>
            <p:nvPr/>
          </p:nvSpPr>
          <p:spPr>
            <a:xfrm>
              <a:off x="443042" y="1385299"/>
              <a:ext cx="3811771" cy="695325"/>
            </a:xfrm>
            <a:prstGeom prst="rect">
              <a:avLst/>
            </a:prstGeom>
          </p:spPr>
          <p:txBody>
            <a:bodyPr lIns="0" tIns="0" rIns="0" bIns="0" rtlCol="0" anchor="t">
              <a:spAutoFit/>
            </a:bodyPr>
            <a:lstStyle/>
            <a:p>
              <a:pPr algn="l">
                <a:lnSpc>
                  <a:spcPts val="4200"/>
                </a:lnSpc>
              </a:pPr>
              <a:r>
                <a:rPr lang="en-US" sz="3000" b="1">
                  <a:solidFill>
                    <a:srgbClr val="000000"/>
                  </a:solidFill>
                  <a:latin typeface="Poppins Medium"/>
                  <a:ea typeface="Poppins Medium"/>
                  <a:cs typeface="Poppins Medium"/>
                  <a:sym typeface="Poppins Medium"/>
                </a:rPr>
                <a:t>A entrevista</a:t>
              </a:r>
            </a:p>
          </p:txBody>
        </p:sp>
        <p:sp>
          <p:nvSpPr>
            <p:cNvPr id="22" name="TextBox 22"/>
            <p:cNvSpPr txBox="1"/>
            <p:nvPr/>
          </p:nvSpPr>
          <p:spPr>
            <a:xfrm>
              <a:off x="5021149" y="86512"/>
              <a:ext cx="8533449" cy="3292898"/>
            </a:xfrm>
            <a:prstGeom prst="rect">
              <a:avLst/>
            </a:prstGeom>
          </p:spPr>
          <p:txBody>
            <a:bodyPr lIns="0" tIns="0" rIns="0" bIns="0" rtlCol="0" anchor="t">
              <a:spAutoFit/>
            </a:bodyPr>
            <a:lstStyle/>
            <a:p>
              <a:pPr marL="604519" lvl="1" indent="-302260" algn="l">
                <a:lnSpc>
                  <a:spcPts val="3919"/>
                </a:lnSpc>
                <a:buFont typeface="Arial"/>
                <a:buChar char="•"/>
              </a:pPr>
              <a:r>
                <a:rPr lang="en-US" sz="2799">
                  <a:solidFill>
                    <a:srgbClr val="000000"/>
                  </a:solidFill>
                  <a:latin typeface="Poppins"/>
                  <a:ea typeface="Poppins"/>
                  <a:cs typeface="Poppins"/>
                  <a:sym typeface="Poppins"/>
                </a:rPr>
                <a:t>Conduzida por pós-graduanda;</a:t>
              </a:r>
            </a:p>
            <a:p>
              <a:pPr marL="1209039" lvl="2" indent="-403013" algn="l">
                <a:lnSpc>
                  <a:spcPts val="3919"/>
                </a:lnSpc>
                <a:buFont typeface="Arial"/>
                <a:buChar char="⚬"/>
              </a:pPr>
              <a:r>
                <a:rPr lang="en-US" sz="2799">
                  <a:solidFill>
                    <a:srgbClr val="000000"/>
                  </a:solidFill>
                  <a:latin typeface="Poppins"/>
                  <a:ea typeface="Poppins"/>
                  <a:cs typeface="Poppins"/>
                  <a:sym typeface="Poppins"/>
                </a:rPr>
                <a:t>Sexo feminino;</a:t>
              </a:r>
            </a:p>
            <a:p>
              <a:pPr marL="604519" lvl="1" indent="-302260" algn="l">
                <a:lnSpc>
                  <a:spcPts val="3919"/>
                </a:lnSpc>
                <a:buFont typeface="Arial"/>
                <a:buChar char="•"/>
              </a:pPr>
              <a:r>
                <a:rPr lang="en-US" sz="2799">
                  <a:solidFill>
                    <a:srgbClr val="000000"/>
                  </a:solidFill>
                  <a:latin typeface="Poppins"/>
                  <a:ea typeface="Poppins"/>
                  <a:cs typeface="Poppins"/>
                  <a:sym typeface="Poppins"/>
                </a:rPr>
                <a:t>Duração média de 10 minutos;</a:t>
              </a:r>
            </a:p>
            <a:p>
              <a:pPr marL="604519" lvl="1" indent="-302260" algn="l">
                <a:lnSpc>
                  <a:spcPts val="3919"/>
                </a:lnSpc>
                <a:buFont typeface="Arial"/>
                <a:buChar char="•"/>
              </a:pPr>
              <a:r>
                <a:rPr lang="en-US" sz="2799">
                  <a:solidFill>
                    <a:srgbClr val="000000"/>
                  </a:solidFill>
                  <a:latin typeface="Poppins"/>
                  <a:ea typeface="Poppins"/>
                  <a:cs typeface="Poppins"/>
                  <a:sym typeface="Poppins"/>
                </a:rPr>
                <a:t>Depoimento gravado;</a:t>
              </a:r>
            </a:p>
            <a:p>
              <a:pPr marL="1209039" lvl="2" indent="-403013" algn="l">
                <a:lnSpc>
                  <a:spcPts val="3919"/>
                </a:lnSpc>
                <a:buFont typeface="Arial"/>
                <a:buChar char="⚬"/>
              </a:pPr>
              <a:r>
                <a:rPr lang="en-US" sz="2799">
                  <a:solidFill>
                    <a:srgbClr val="000000"/>
                  </a:solidFill>
                  <a:latin typeface="Poppins"/>
                  <a:ea typeface="Poppins"/>
                  <a:cs typeface="Poppins"/>
                  <a:sym typeface="Poppins"/>
                </a:rPr>
                <a:t>Salvo em nuvem;</a:t>
              </a:r>
            </a:p>
          </p:txBody>
        </p:sp>
      </p:grpSp>
      <p:sp>
        <p:nvSpPr>
          <p:cNvPr id="23" name="Freeform 23"/>
          <p:cNvSpPr/>
          <p:nvPr/>
        </p:nvSpPr>
        <p:spPr>
          <a:xfrm>
            <a:off x="222063" y="3428993"/>
            <a:ext cx="4935109" cy="7100876"/>
          </a:xfrm>
          <a:custGeom>
            <a:avLst/>
            <a:gdLst/>
            <a:ahLst/>
            <a:cxnLst/>
            <a:rect l="l" t="t" r="r" b="b"/>
            <a:pathLst>
              <a:path w="4935109" h="7100876">
                <a:moveTo>
                  <a:pt x="0" y="0"/>
                </a:moveTo>
                <a:lnTo>
                  <a:pt x="4935108" y="0"/>
                </a:lnTo>
                <a:lnTo>
                  <a:pt x="4935108" y="7100876"/>
                </a:lnTo>
                <a:lnTo>
                  <a:pt x="0" y="7100876"/>
                </a:lnTo>
                <a:lnTo>
                  <a:pt x="0" y="0"/>
                </a:lnTo>
                <a:close/>
              </a:path>
            </a:pathLst>
          </a:custGeom>
          <a:blipFill>
            <a:blip r:embed="rId2"/>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05562" y="-129438"/>
            <a:ext cx="13681343" cy="2525826"/>
          </a:xfrm>
          <a:prstGeom prst="rect">
            <a:avLst/>
          </a:prstGeom>
        </p:spPr>
        <p:txBody>
          <a:bodyPr lIns="0" tIns="0" rIns="0" bIns="0" rtlCol="0" anchor="t">
            <a:spAutoFit/>
          </a:bodyPr>
          <a:lstStyle/>
          <a:p>
            <a:pPr algn="just">
              <a:lnSpc>
                <a:spcPts val="17453"/>
              </a:lnSpc>
            </a:pPr>
            <a:r>
              <a:rPr lang="en-US" sz="17993" spc="-935">
                <a:solidFill>
                  <a:srgbClr val="F2788E">
                    <a:alpha val="49804"/>
                  </a:srgbClr>
                </a:solidFill>
                <a:latin typeface="The Seasons"/>
                <a:ea typeface="The Seasons"/>
                <a:cs typeface="The Seasons"/>
                <a:sym typeface="The Seasons"/>
              </a:rPr>
              <a:t>metodologia</a:t>
            </a:r>
          </a:p>
        </p:txBody>
      </p:sp>
      <p:sp>
        <p:nvSpPr>
          <p:cNvPr id="3" name="TextBox 3"/>
          <p:cNvSpPr txBox="1"/>
          <p:nvPr/>
        </p:nvSpPr>
        <p:spPr>
          <a:xfrm>
            <a:off x="1028700" y="1886483"/>
            <a:ext cx="5919809" cy="509905"/>
          </a:xfrm>
          <a:prstGeom prst="rect">
            <a:avLst/>
          </a:prstGeom>
        </p:spPr>
        <p:txBody>
          <a:bodyPr lIns="0" tIns="0" rIns="0" bIns="0" rtlCol="0" anchor="t">
            <a:spAutoFit/>
          </a:bodyPr>
          <a:lstStyle/>
          <a:p>
            <a:pPr algn="l">
              <a:lnSpc>
                <a:spcPts val="3920"/>
              </a:lnSpc>
            </a:pPr>
            <a:r>
              <a:rPr lang="en-US" sz="2800">
                <a:solidFill>
                  <a:srgbClr val="000000"/>
                </a:solidFill>
                <a:latin typeface="Poppins"/>
                <a:ea typeface="Poppins"/>
                <a:cs typeface="Poppins"/>
                <a:sym typeface="Poppins"/>
              </a:rPr>
              <a:t>Questionário</a:t>
            </a:r>
          </a:p>
        </p:txBody>
      </p:sp>
      <p:grpSp>
        <p:nvGrpSpPr>
          <p:cNvPr id="4" name="Group 4"/>
          <p:cNvGrpSpPr/>
          <p:nvPr/>
        </p:nvGrpSpPr>
        <p:grpSpPr>
          <a:xfrm>
            <a:off x="7093352" y="4562605"/>
            <a:ext cx="10165948" cy="4695695"/>
            <a:chOff x="0" y="0"/>
            <a:chExt cx="2677451" cy="1236726"/>
          </a:xfrm>
        </p:grpSpPr>
        <p:sp>
          <p:nvSpPr>
            <p:cNvPr id="5" name="Freeform 5"/>
            <p:cNvSpPr/>
            <p:nvPr/>
          </p:nvSpPr>
          <p:spPr>
            <a:xfrm>
              <a:off x="0" y="0"/>
              <a:ext cx="2677451" cy="1236726"/>
            </a:xfrm>
            <a:custGeom>
              <a:avLst/>
              <a:gdLst/>
              <a:ahLst/>
              <a:cxnLst/>
              <a:rect l="l" t="t" r="r" b="b"/>
              <a:pathLst>
                <a:path w="2677451" h="1236726">
                  <a:moveTo>
                    <a:pt x="0" y="0"/>
                  </a:moveTo>
                  <a:lnTo>
                    <a:pt x="2677451" y="0"/>
                  </a:lnTo>
                  <a:lnTo>
                    <a:pt x="2677451" y="1236726"/>
                  </a:lnTo>
                  <a:lnTo>
                    <a:pt x="0" y="1236726"/>
                  </a:lnTo>
                  <a:close/>
                </a:path>
              </a:pathLst>
            </a:custGeom>
            <a:solidFill>
              <a:srgbClr val="FFFFFF"/>
            </a:solidFill>
            <a:ln w="19050" cap="sq">
              <a:solidFill>
                <a:srgbClr val="000000"/>
              </a:solidFill>
              <a:prstDash val="solid"/>
              <a:miter/>
            </a:ln>
          </p:spPr>
        </p:sp>
        <p:sp>
          <p:nvSpPr>
            <p:cNvPr id="6" name="TextBox 6"/>
            <p:cNvSpPr txBox="1"/>
            <p:nvPr/>
          </p:nvSpPr>
          <p:spPr>
            <a:xfrm>
              <a:off x="0" y="-85725"/>
              <a:ext cx="2677451" cy="1322451"/>
            </a:xfrm>
            <a:prstGeom prst="rect">
              <a:avLst/>
            </a:prstGeom>
          </p:spPr>
          <p:txBody>
            <a:bodyPr lIns="50800" tIns="50800" rIns="50800" bIns="50800" rtlCol="0" anchor="ctr"/>
            <a:lstStyle/>
            <a:p>
              <a:pPr algn="just">
                <a:lnSpc>
                  <a:spcPts val="4480"/>
                </a:lnSpc>
                <a:spcBef>
                  <a:spcPct val="0"/>
                </a:spcBef>
              </a:pPr>
              <a:endParaRPr/>
            </a:p>
          </p:txBody>
        </p:sp>
      </p:grpSp>
      <p:grpSp>
        <p:nvGrpSpPr>
          <p:cNvPr id="7" name="Group 7"/>
          <p:cNvGrpSpPr/>
          <p:nvPr/>
        </p:nvGrpSpPr>
        <p:grpSpPr>
          <a:xfrm>
            <a:off x="7093352" y="1835947"/>
            <a:ext cx="10165948" cy="2507583"/>
            <a:chOff x="0" y="0"/>
            <a:chExt cx="2677451" cy="660433"/>
          </a:xfrm>
        </p:grpSpPr>
        <p:sp>
          <p:nvSpPr>
            <p:cNvPr id="8" name="Freeform 8"/>
            <p:cNvSpPr/>
            <p:nvPr/>
          </p:nvSpPr>
          <p:spPr>
            <a:xfrm>
              <a:off x="0" y="0"/>
              <a:ext cx="2677451" cy="660433"/>
            </a:xfrm>
            <a:custGeom>
              <a:avLst/>
              <a:gdLst/>
              <a:ahLst/>
              <a:cxnLst/>
              <a:rect l="l" t="t" r="r" b="b"/>
              <a:pathLst>
                <a:path w="2677451" h="660433">
                  <a:moveTo>
                    <a:pt x="0" y="0"/>
                  </a:moveTo>
                  <a:lnTo>
                    <a:pt x="2677451" y="0"/>
                  </a:lnTo>
                  <a:lnTo>
                    <a:pt x="2677451" y="660433"/>
                  </a:lnTo>
                  <a:lnTo>
                    <a:pt x="0" y="660433"/>
                  </a:lnTo>
                  <a:close/>
                </a:path>
              </a:pathLst>
            </a:custGeom>
            <a:solidFill>
              <a:srgbClr val="000000">
                <a:alpha val="0"/>
              </a:srgbClr>
            </a:solidFill>
            <a:ln w="19050" cap="sq">
              <a:solidFill>
                <a:srgbClr val="000000"/>
              </a:solidFill>
              <a:prstDash val="solid"/>
              <a:miter/>
            </a:ln>
          </p:spPr>
        </p:sp>
        <p:sp>
          <p:nvSpPr>
            <p:cNvPr id="9" name="TextBox 9"/>
            <p:cNvSpPr txBox="1"/>
            <p:nvPr/>
          </p:nvSpPr>
          <p:spPr>
            <a:xfrm>
              <a:off x="0" y="-85725"/>
              <a:ext cx="2677451" cy="746158"/>
            </a:xfrm>
            <a:prstGeom prst="rect">
              <a:avLst/>
            </a:prstGeom>
          </p:spPr>
          <p:txBody>
            <a:bodyPr lIns="50800" tIns="50800" rIns="50800" bIns="50800" rtlCol="0" anchor="ctr"/>
            <a:lstStyle/>
            <a:p>
              <a:pPr algn="just">
                <a:lnSpc>
                  <a:spcPts val="4480"/>
                </a:lnSpc>
                <a:spcBef>
                  <a:spcPct val="0"/>
                </a:spcBef>
              </a:pPr>
              <a:endParaRPr/>
            </a:p>
          </p:txBody>
        </p:sp>
      </p:grpSp>
      <p:sp>
        <p:nvSpPr>
          <p:cNvPr id="10" name="TextBox 10"/>
          <p:cNvSpPr txBox="1"/>
          <p:nvPr/>
        </p:nvSpPr>
        <p:spPr>
          <a:xfrm>
            <a:off x="7207652" y="1768939"/>
            <a:ext cx="4273570" cy="542925"/>
          </a:xfrm>
          <a:prstGeom prst="rect">
            <a:avLst/>
          </a:prstGeom>
        </p:spPr>
        <p:txBody>
          <a:bodyPr lIns="0" tIns="0" rIns="0" bIns="0" rtlCol="0" anchor="t">
            <a:spAutoFit/>
          </a:bodyPr>
          <a:lstStyle/>
          <a:p>
            <a:pPr algn="l">
              <a:lnSpc>
                <a:spcPts val="4200"/>
              </a:lnSpc>
            </a:pPr>
            <a:r>
              <a:rPr lang="en-US" sz="3000" b="1">
                <a:solidFill>
                  <a:srgbClr val="000000"/>
                </a:solidFill>
                <a:latin typeface="Poppins Medium"/>
                <a:ea typeface="Poppins Medium"/>
                <a:cs typeface="Poppins Medium"/>
                <a:sym typeface="Poppins Medium"/>
              </a:rPr>
              <a:t>Perguntas fechadas</a:t>
            </a:r>
          </a:p>
        </p:txBody>
      </p:sp>
      <p:sp>
        <p:nvSpPr>
          <p:cNvPr id="11" name="TextBox 11"/>
          <p:cNvSpPr txBox="1"/>
          <p:nvPr/>
        </p:nvSpPr>
        <p:spPr>
          <a:xfrm>
            <a:off x="7458911" y="2517602"/>
            <a:ext cx="8085562" cy="1363347"/>
          </a:xfrm>
          <a:prstGeom prst="rect">
            <a:avLst/>
          </a:prstGeom>
        </p:spPr>
        <p:txBody>
          <a:bodyPr lIns="0" tIns="0" rIns="0" bIns="0" rtlCol="0" anchor="t">
            <a:spAutoFit/>
          </a:bodyPr>
          <a:lstStyle/>
          <a:p>
            <a:pPr marL="604516" lvl="1" indent="-302258" algn="just">
              <a:lnSpc>
                <a:spcPts val="5599"/>
              </a:lnSpc>
              <a:buFont typeface="Arial"/>
              <a:buChar char="•"/>
            </a:pPr>
            <a:r>
              <a:rPr lang="en-US" sz="2799">
                <a:solidFill>
                  <a:srgbClr val="000000"/>
                </a:solidFill>
                <a:latin typeface="Poppins"/>
                <a:ea typeface="Poppins"/>
                <a:cs typeface="Poppins"/>
                <a:sym typeface="Poppins"/>
              </a:rPr>
              <a:t>Caracterização sociodemográfica;</a:t>
            </a:r>
          </a:p>
          <a:p>
            <a:pPr marL="604516" lvl="1" indent="-302258" algn="just">
              <a:lnSpc>
                <a:spcPts val="5599"/>
              </a:lnSpc>
              <a:buFont typeface="Arial"/>
              <a:buChar char="•"/>
            </a:pPr>
            <a:r>
              <a:rPr lang="en-US" sz="2799">
                <a:solidFill>
                  <a:srgbClr val="000000"/>
                </a:solidFill>
                <a:latin typeface="Poppins"/>
                <a:ea typeface="Poppins"/>
                <a:cs typeface="Poppins"/>
                <a:sym typeface="Poppins"/>
              </a:rPr>
              <a:t>Caracterização obstétrica;</a:t>
            </a:r>
          </a:p>
        </p:txBody>
      </p:sp>
      <p:sp>
        <p:nvSpPr>
          <p:cNvPr id="12" name="TextBox 12"/>
          <p:cNvSpPr txBox="1"/>
          <p:nvPr/>
        </p:nvSpPr>
        <p:spPr>
          <a:xfrm>
            <a:off x="7207652" y="4476880"/>
            <a:ext cx="4273570" cy="542925"/>
          </a:xfrm>
          <a:prstGeom prst="rect">
            <a:avLst/>
          </a:prstGeom>
        </p:spPr>
        <p:txBody>
          <a:bodyPr lIns="0" tIns="0" rIns="0" bIns="0" rtlCol="0" anchor="t">
            <a:spAutoFit/>
          </a:bodyPr>
          <a:lstStyle/>
          <a:p>
            <a:pPr algn="l">
              <a:lnSpc>
                <a:spcPts val="4200"/>
              </a:lnSpc>
            </a:pPr>
            <a:r>
              <a:rPr lang="en-US" sz="3000" b="1">
                <a:solidFill>
                  <a:srgbClr val="000000"/>
                </a:solidFill>
                <a:latin typeface="Poppins Medium"/>
                <a:ea typeface="Poppins Medium"/>
                <a:cs typeface="Poppins Medium"/>
                <a:sym typeface="Poppins Medium"/>
              </a:rPr>
              <a:t>Perguntas abertas</a:t>
            </a:r>
          </a:p>
        </p:txBody>
      </p:sp>
      <p:sp>
        <p:nvSpPr>
          <p:cNvPr id="13" name="TextBox 13"/>
          <p:cNvSpPr txBox="1"/>
          <p:nvPr/>
        </p:nvSpPr>
        <p:spPr>
          <a:xfrm>
            <a:off x="7458911" y="5001082"/>
            <a:ext cx="9686089" cy="4182747"/>
          </a:xfrm>
          <a:prstGeom prst="rect">
            <a:avLst/>
          </a:prstGeom>
        </p:spPr>
        <p:txBody>
          <a:bodyPr lIns="0" tIns="0" rIns="0" bIns="0" rtlCol="0" anchor="t">
            <a:spAutoFit/>
          </a:bodyPr>
          <a:lstStyle/>
          <a:p>
            <a:pPr marL="604516" lvl="1" indent="-302258" algn="l">
              <a:lnSpc>
                <a:spcPts val="5599"/>
              </a:lnSpc>
              <a:buFont typeface="Arial"/>
              <a:buChar char="•"/>
            </a:pPr>
            <a:r>
              <a:rPr lang="en-US" sz="2799">
                <a:solidFill>
                  <a:srgbClr val="000000"/>
                </a:solidFill>
                <a:latin typeface="Poppins"/>
                <a:ea typeface="Poppins"/>
                <a:cs typeface="Poppins"/>
                <a:sym typeface="Poppins"/>
              </a:rPr>
              <a:t>Percepção da participação do pai no pré-natal;</a:t>
            </a:r>
          </a:p>
          <a:p>
            <a:pPr marL="604516" lvl="1" indent="-302258" algn="l">
              <a:lnSpc>
                <a:spcPts val="5599"/>
              </a:lnSpc>
              <a:buFont typeface="Arial"/>
              <a:buChar char="•"/>
            </a:pPr>
            <a:r>
              <a:rPr lang="en-US" sz="2799">
                <a:solidFill>
                  <a:srgbClr val="000000"/>
                </a:solidFill>
                <a:latin typeface="Poppins"/>
                <a:ea typeface="Poppins"/>
                <a:cs typeface="Poppins"/>
                <a:sym typeface="Poppins"/>
              </a:rPr>
              <a:t>Percepção das barreiras para participação do pai;</a:t>
            </a:r>
          </a:p>
          <a:p>
            <a:pPr marL="604516" lvl="1" indent="-302258" algn="l">
              <a:lnSpc>
                <a:spcPts val="5599"/>
              </a:lnSpc>
              <a:buFont typeface="Arial"/>
              <a:buChar char="•"/>
            </a:pPr>
            <a:r>
              <a:rPr lang="en-US" sz="2799">
                <a:solidFill>
                  <a:srgbClr val="000000"/>
                </a:solidFill>
                <a:latin typeface="Poppins"/>
                <a:ea typeface="Poppins"/>
                <a:cs typeface="Poppins"/>
                <a:sym typeface="Poppins"/>
              </a:rPr>
              <a:t>Percepção da participação do pai como suporte em diferentes contextos da gestação;</a:t>
            </a:r>
          </a:p>
          <a:p>
            <a:pPr marL="604516" lvl="1" indent="-302258" algn="l">
              <a:lnSpc>
                <a:spcPts val="5599"/>
              </a:lnSpc>
              <a:buFont typeface="Arial"/>
              <a:buChar char="•"/>
            </a:pPr>
            <a:r>
              <a:rPr lang="en-US" sz="2799">
                <a:solidFill>
                  <a:srgbClr val="000000"/>
                </a:solidFill>
                <a:latin typeface="Poppins"/>
                <a:ea typeface="Poppins"/>
                <a:cs typeface="Poppins"/>
                <a:sym typeface="Poppins"/>
              </a:rPr>
              <a:t>Percepção acerca da participação do pai além do pré-natal.</a:t>
            </a:r>
          </a:p>
        </p:txBody>
      </p:sp>
      <p:sp>
        <p:nvSpPr>
          <p:cNvPr id="14" name="Freeform 14"/>
          <p:cNvSpPr/>
          <p:nvPr/>
        </p:nvSpPr>
        <p:spPr>
          <a:xfrm>
            <a:off x="222063" y="3428993"/>
            <a:ext cx="4935109" cy="7100876"/>
          </a:xfrm>
          <a:custGeom>
            <a:avLst/>
            <a:gdLst/>
            <a:ahLst/>
            <a:cxnLst/>
            <a:rect l="l" t="t" r="r" b="b"/>
            <a:pathLst>
              <a:path w="4935109" h="7100876">
                <a:moveTo>
                  <a:pt x="0" y="0"/>
                </a:moveTo>
                <a:lnTo>
                  <a:pt x="4935108" y="0"/>
                </a:lnTo>
                <a:lnTo>
                  <a:pt x="4935108" y="7100876"/>
                </a:lnTo>
                <a:lnTo>
                  <a:pt x="0" y="7100876"/>
                </a:lnTo>
                <a:lnTo>
                  <a:pt x="0" y="0"/>
                </a:lnTo>
                <a:close/>
              </a:path>
            </a:pathLst>
          </a:custGeom>
          <a:blipFill>
            <a:blip r:embed="rId2"/>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886483"/>
            <a:ext cx="5919809" cy="509905"/>
          </a:xfrm>
          <a:prstGeom prst="rect">
            <a:avLst/>
          </a:prstGeom>
        </p:spPr>
        <p:txBody>
          <a:bodyPr lIns="0" tIns="0" rIns="0" bIns="0" rtlCol="0" anchor="t">
            <a:spAutoFit/>
          </a:bodyPr>
          <a:lstStyle/>
          <a:p>
            <a:pPr algn="l">
              <a:lnSpc>
                <a:spcPts val="3920"/>
              </a:lnSpc>
            </a:pPr>
            <a:r>
              <a:rPr lang="en-US" sz="2800">
                <a:solidFill>
                  <a:srgbClr val="000000"/>
                </a:solidFill>
                <a:latin typeface="Poppins"/>
                <a:ea typeface="Poppins"/>
                <a:cs typeface="Poppins"/>
                <a:sym typeface="Poppins"/>
              </a:rPr>
              <a:t>Análise dos dados</a:t>
            </a:r>
          </a:p>
        </p:txBody>
      </p:sp>
      <p:grpSp>
        <p:nvGrpSpPr>
          <p:cNvPr id="3" name="Group 3"/>
          <p:cNvGrpSpPr/>
          <p:nvPr/>
        </p:nvGrpSpPr>
        <p:grpSpPr>
          <a:xfrm>
            <a:off x="7093352" y="2687954"/>
            <a:ext cx="10165948" cy="6570346"/>
            <a:chOff x="0" y="0"/>
            <a:chExt cx="2677451" cy="1730461"/>
          </a:xfrm>
        </p:grpSpPr>
        <p:sp>
          <p:nvSpPr>
            <p:cNvPr id="4" name="Freeform 4"/>
            <p:cNvSpPr/>
            <p:nvPr/>
          </p:nvSpPr>
          <p:spPr>
            <a:xfrm>
              <a:off x="0" y="0"/>
              <a:ext cx="2677451" cy="1730461"/>
            </a:xfrm>
            <a:custGeom>
              <a:avLst/>
              <a:gdLst/>
              <a:ahLst/>
              <a:cxnLst/>
              <a:rect l="l" t="t" r="r" b="b"/>
              <a:pathLst>
                <a:path w="2677451" h="1730461">
                  <a:moveTo>
                    <a:pt x="0" y="0"/>
                  </a:moveTo>
                  <a:lnTo>
                    <a:pt x="2677451" y="0"/>
                  </a:lnTo>
                  <a:lnTo>
                    <a:pt x="2677451" y="1730461"/>
                  </a:lnTo>
                  <a:lnTo>
                    <a:pt x="0" y="1730461"/>
                  </a:lnTo>
                  <a:close/>
                </a:path>
              </a:pathLst>
            </a:custGeom>
            <a:solidFill>
              <a:srgbClr val="000000">
                <a:alpha val="0"/>
              </a:srgbClr>
            </a:solidFill>
            <a:ln w="19050" cap="sq">
              <a:solidFill>
                <a:srgbClr val="000000"/>
              </a:solidFill>
              <a:prstDash val="solid"/>
              <a:miter/>
            </a:ln>
          </p:spPr>
        </p:sp>
        <p:sp>
          <p:nvSpPr>
            <p:cNvPr id="5" name="TextBox 5"/>
            <p:cNvSpPr txBox="1"/>
            <p:nvPr/>
          </p:nvSpPr>
          <p:spPr>
            <a:xfrm>
              <a:off x="0" y="-85725"/>
              <a:ext cx="2677451" cy="1816186"/>
            </a:xfrm>
            <a:prstGeom prst="rect">
              <a:avLst/>
            </a:prstGeom>
          </p:spPr>
          <p:txBody>
            <a:bodyPr lIns="50800" tIns="50800" rIns="50800" bIns="50800" rtlCol="0" anchor="ctr"/>
            <a:lstStyle/>
            <a:p>
              <a:pPr algn="just">
                <a:lnSpc>
                  <a:spcPts val="4480"/>
                </a:lnSpc>
                <a:spcBef>
                  <a:spcPct val="0"/>
                </a:spcBef>
              </a:pPr>
              <a:endParaRPr/>
            </a:p>
          </p:txBody>
        </p:sp>
      </p:grpSp>
      <p:sp>
        <p:nvSpPr>
          <p:cNvPr id="6" name="TextBox 6"/>
          <p:cNvSpPr txBox="1"/>
          <p:nvPr/>
        </p:nvSpPr>
        <p:spPr>
          <a:xfrm>
            <a:off x="7461599" y="2558096"/>
            <a:ext cx="9797701" cy="6582412"/>
          </a:xfrm>
          <a:prstGeom prst="rect">
            <a:avLst/>
          </a:prstGeom>
        </p:spPr>
        <p:txBody>
          <a:bodyPr lIns="0" tIns="0" rIns="0" bIns="0" rtlCol="0" anchor="t">
            <a:spAutoFit/>
          </a:bodyPr>
          <a:lstStyle/>
          <a:p>
            <a:pPr marL="647695" lvl="1" indent="-323848" algn="l">
              <a:lnSpc>
                <a:spcPts val="5999"/>
              </a:lnSpc>
              <a:buFont typeface="Arial"/>
              <a:buChar char="•"/>
            </a:pPr>
            <a:r>
              <a:rPr lang="en-US" sz="2999">
                <a:solidFill>
                  <a:srgbClr val="000000"/>
                </a:solidFill>
                <a:latin typeface="Poppins"/>
                <a:ea typeface="Poppins"/>
                <a:cs typeface="Poppins"/>
                <a:sym typeface="Poppins"/>
              </a:rPr>
              <a:t>Trasncrição na íntegra;</a:t>
            </a:r>
          </a:p>
          <a:p>
            <a:pPr marL="647695" lvl="1" indent="-323848" algn="l">
              <a:lnSpc>
                <a:spcPts val="5999"/>
              </a:lnSpc>
              <a:buFont typeface="Arial"/>
              <a:buChar char="•"/>
            </a:pPr>
            <a:r>
              <a:rPr lang="en-US" sz="2999">
                <a:solidFill>
                  <a:srgbClr val="000000"/>
                </a:solidFill>
                <a:latin typeface="Poppins"/>
                <a:ea typeface="Poppins"/>
                <a:cs typeface="Poppins"/>
                <a:sym typeface="Poppins"/>
              </a:rPr>
              <a:t>Software MAXQDA® 2024;</a:t>
            </a:r>
          </a:p>
          <a:p>
            <a:pPr marL="1209032" lvl="2" indent="-403011" algn="l">
              <a:lnSpc>
                <a:spcPts val="5599"/>
              </a:lnSpc>
              <a:buFont typeface="Arial"/>
              <a:buChar char="⚬"/>
            </a:pPr>
            <a:r>
              <a:rPr lang="en-US" sz="2799">
                <a:solidFill>
                  <a:srgbClr val="000000"/>
                </a:solidFill>
                <a:latin typeface="Poppins"/>
                <a:ea typeface="Poppins"/>
                <a:cs typeface="Poppins"/>
                <a:sym typeface="Poppins"/>
              </a:rPr>
              <a:t>Organização e análise dos dados;</a:t>
            </a:r>
          </a:p>
          <a:p>
            <a:pPr marL="647695" lvl="1" indent="-323848" algn="l">
              <a:lnSpc>
                <a:spcPts val="5999"/>
              </a:lnSpc>
              <a:buFont typeface="Arial"/>
              <a:buChar char="•"/>
            </a:pPr>
            <a:r>
              <a:rPr lang="en-US" sz="2999">
                <a:solidFill>
                  <a:srgbClr val="000000"/>
                </a:solidFill>
                <a:latin typeface="Poppins"/>
                <a:ea typeface="Poppins"/>
                <a:cs typeface="Poppins"/>
                <a:sym typeface="Poppins"/>
              </a:rPr>
              <a:t>Identificadas pela letra "P" e um nº arábico;</a:t>
            </a:r>
          </a:p>
          <a:p>
            <a:pPr marL="647695" lvl="1" indent="-323848" algn="l">
              <a:lnSpc>
                <a:spcPts val="5999"/>
              </a:lnSpc>
              <a:buFont typeface="Arial"/>
              <a:buChar char="•"/>
            </a:pPr>
            <a:r>
              <a:rPr lang="en-US" sz="2999">
                <a:solidFill>
                  <a:srgbClr val="000000"/>
                </a:solidFill>
                <a:latin typeface="Poppins"/>
                <a:ea typeface="Poppins"/>
                <a:cs typeface="Poppins"/>
                <a:sym typeface="Poppins"/>
              </a:rPr>
              <a:t>Dados sistematizados pelo método de análise de conteúdo (BARDIN, 2016);</a:t>
            </a:r>
          </a:p>
          <a:p>
            <a:pPr marL="647695" lvl="1" indent="-323848" algn="l">
              <a:lnSpc>
                <a:spcPts val="5999"/>
              </a:lnSpc>
              <a:buFont typeface="Arial"/>
              <a:buChar char="•"/>
            </a:pPr>
            <a:r>
              <a:rPr lang="en-US" sz="2999">
                <a:solidFill>
                  <a:srgbClr val="000000"/>
                </a:solidFill>
                <a:latin typeface="Poppins"/>
                <a:ea typeface="Poppins"/>
                <a:cs typeface="Poppins"/>
                <a:sym typeface="Poppins"/>
              </a:rPr>
              <a:t>Realizado por 3 pesquisadoras;</a:t>
            </a:r>
          </a:p>
          <a:p>
            <a:pPr marL="1209032" lvl="2" indent="-403011" algn="l">
              <a:lnSpc>
                <a:spcPts val="5599"/>
              </a:lnSpc>
              <a:buFont typeface="Arial"/>
              <a:buChar char="⚬"/>
            </a:pPr>
            <a:r>
              <a:rPr lang="en-US" sz="2799">
                <a:solidFill>
                  <a:srgbClr val="000000"/>
                </a:solidFill>
                <a:latin typeface="Poppins"/>
                <a:ea typeface="Poppins"/>
                <a:cs typeface="Poppins"/>
                <a:sym typeface="Poppins"/>
              </a:rPr>
              <a:t>Independente, evitando viés de percepção;</a:t>
            </a:r>
          </a:p>
          <a:p>
            <a:pPr marL="1209032" lvl="2" indent="-403011" algn="l">
              <a:lnSpc>
                <a:spcPts val="5599"/>
              </a:lnSpc>
              <a:buFont typeface="Arial"/>
              <a:buChar char="⚬"/>
            </a:pPr>
            <a:r>
              <a:rPr lang="en-US" sz="2799">
                <a:solidFill>
                  <a:srgbClr val="000000"/>
                </a:solidFill>
                <a:latin typeface="Poppins"/>
                <a:ea typeface="Poppins"/>
                <a:cs typeface="Poppins"/>
                <a:sym typeface="Poppins"/>
              </a:rPr>
              <a:t>Classificação após discussão e convergência;</a:t>
            </a:r>
          </a:p>
        </p:txBody>
      </p:sp>
      <p:sp>
        <p:nvSpPr>
          <p:cNvPr id="7" name="TextBox 7"/>
          <p:cNvSpPr txBox="1"/>
          <p:nvPr/>
        </p:nvSpPr>
        <p:spPr>
          <a:xfrm>
            <a:off x="-205562" y="-129438"/>
            <a:ext cx="13681343" cy="2525826"/>
          </a:xfrm>
          <a:prstGeom prst="rect">
            <a:avLst/>
          </a:prstGeom>
        </p:spPr>
        <p:txBody>
          <a:bodyPr lIns="0" tIns="0" rIns="0" bIns="0" rtlCol="0" anchor="t">
            <a:spAutoFit/>
          </a:bodyPr>
          <a:lstStyle/>
          <a:p>
            <a:pPr algn="just">
              <a:lnSpc>
                <a:spcPts val="17453"/>
              </a:lnSpc>
            </a:pPr>
            <a:r>
              <a:rPr lang="en-US" sz="17993" spc="-935">
                <a:solidFill>
                  <a:srgbClr val="F2788E">
                    <a:alpha val="49804"/>
                  </a:srgbClr>
                </a:solidFill>
                <a:latin typeface="The Seasons"/>
                <a:ea typeface="The Seasons"/>
                <a:cs typeface="The Seasons"/>
                <a:sym typeface="The Seasons"/>
              </a:rPr>
              <a:t>metodologia</a:t>
            </a:r>
          </a:p>
        </p:txBody>
      </p:sp>
      <p:sp>
        <p:nvSpPr>
          <p:cNvPr id="8" name="Freeform 8"/>
          <p:cNvSpPr/>
          <p:nvPr/>
        </p:nvSpPr>
        <p:spPr>
          <a:xfrm>
            <a:off x="222063" y="3428993"/>
            <a:ext cx="4935109" cy="7100876"/>
          </a:xfrm>
          <a:custGeom>
            <a:avLst/>
            <a:gdLst/>
            <a:ahLst/>
            <a:cxnLst/>
            <a:rect l="l" t="t" r="r" b="b"/>
            <a:pathLst>
              <a:path w="4935109" h="7100876">
                <a:moveTo>
                  <a:pt x="0" y="0"/>
                </a:moveTo>
                <a:lnTo>
                  <a:pt x="4935108" y="0"/>
                </a:lnTo>
                <a:lnTo>
                  <a:pt x="4935108" y="7100876"/>
                </a:lnTo>
                <a:lnTo>
                  <a:pt x="0" y="7100876"/>
                </a:lnTo>
                <a:lnTo>
                  <a:pt x="0" y="0"/>
                </a:lnTo>
                <a:close/>
              </a:path>
            </a:pathLst>
          </a:custGeom>
          <a:blipFill>
            <a:blip r:embed="rId2"/>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05562" y="-129438"/>
            <a:ext cx="13681343" cy="2525826"/>
          </a:xfrm>
          <a:prstGeom prst="rect">
            <a:avLst/>
          </a:prstGeom>
        </p:spPr>
        <p:txBody>
          <a:bodyPr lIns="0" tIns="0" rIns="0" bIns="0" rtlCol="0" anchor="t">
            <a:spAutoFit/>
          </a:bodyPr>
          <a:lstStyle/>
          <a:p>
            <a:pPr algn="just">
              <a:lnSpc>
                <a:spcPts val="17453"/>
              </a:lnSpc>
            </a:pPr>
            <a:r>
              <a:rPr lang="en-US" sz="17993" spc="-935">
                <a:solidFill>
                  <a:srgbClr val="F2788E">
                    <a:alpha val="49804"/>
                  </a:srgbClr>
                </a:solidFill>
                <a:latin typeface="The Seasons"/>
                <a:ea typeface="The Seasons"/>
                <a:cs typeface="The Seasons"/>
                <a:sym typeface="The Seasons"/>
              </a:rPr>
              <a:t>resultados</a:t>
            </a:r>
          </a:p>
        </p:txBody>
      </p:sp>
      <p:sp>
        <p:nvSpPr>
          <p:cNvPr id="3" name="TextBox 3"/>
          <p:cNvSpPr txBox="1"/>
          <p:nvPr/>
        </p:nvSpPr>
        <p:spPr>
          <a:xfrm>
            <a:off x="1028700" y="1886483"/>
            <a:ext cx="6567336" cy="509905"/>
          </a:xfrm>
          <a:prstGeom prst="rect">
            <a:avLst/>
          </a:prstGeom>
        </p:spPr>
        <p:txBody>
          <a:bodyPr lIns="0" tIns="0" rIns="0" bIns="0" rtlCol="0" anchor="t">
            <a:spAutoFit/>
          </a:bodyPr>
          <a:lstStyle/>
          <a:p>
            <a:pPr algn="l">
              <a:lnSpc>
                <a:spcPts val="3920"/>
              </a:lnSpc>
            </a:pPr>
            <a:r>
              <a:rPr lang="en-US" sz="2800">
                <a:solidFill>
                  <a:srgbClr val="000000"/>
                </a:solidFill>
                <a:latin typeface="Poppins"/>
                <a:ea typeface="Poppins"/>
                <a:cs typeface="Poppins"/>
                <a:sym typeface="Poppins"/>
              </a:rPr>
              <a:t>Características sociodemográficas</a:t>
            </a:r>
          </a:p>
        </p:txBody>
      </p:sp>
      <p:sp>
        <p:nvSpPr>
          <p:cNvPr id="4" name="TextBox 4"/>
          <p:cNvSpPr txBox="1"/>
          <p:nvPr/>
        </p:nvSpPr>
        <p:spPr>
          <a:xfrm>
            <a:off x="1028700" y="2943388"/>
            <a:ext cx="7861434" cy="695327"/>
          </a:xfrm>
          <a:prstGeom prst="rect">
            <a:avLst/>
          </a:prstGeom>
        </p:spPr>
        <p:txBody>
          <a:bodyPr lIns="0" tIns="0" rIns="0" bIns="0" rtlCol="0" anchor="t">
            <a:spAutoFit/>
          </a:bodyPr>
          <a:lstStyle/>
          <a:p>
            <a:pPr marL="647695" lvl="1" indent="-323848" algn="l">
              <a:lnSpc>
                <a:spcPts val="5999"/>
              </a:lnSpc>
              <a:buFont typeface="Arial"/>
              <a:buChar char="•"/>
            </a:pPr>
            <a:r>
              <a:rPr lang="en-US" sz="2999">
                <a:solidFill>
                  <a:srgbClr val="000000"/>
                </a:solidFill>
                <a:latin typeface="Poppins"/>
                <a:ea typeface="Poppins"/>
                <a:cs typeface="Poppins"/>
                <a:sym typeface="Poppins"/>
              </a:rPr>
              <a:t>Foram entrevistadas 20 puérperas;</a:t>
            </a:r>
          </a:p>
        </p:txBody>
      </p:sp>
      <p:sp>
        <p:nvSpPr>
          <p:cNvPr id="5" name="Freeform 5"/>
          <p:cNvSpPr/>
          <p:nvPr/>
        </p:nvSpPr>
        <p:spPr>
          <a:xfrm>
            <a:off x="9144000" y="952196"/>
            <a:ext cx="9144000" cy="8306104"/>
          </a:xfrm>
          <a:custGeom>
            <a:avLst/>
            <a:gdLst/>
            <a:ahLst/>
            <a:cxnLst/>
            <a:rect l="l" t="t" r="r" b="b"/>
            <a:pathLst>
              <a:path w="9144000" h="8306104">
                <a:moveTo>
                  <a:pt x="0" y="0"/>
                </a:moveTo>
                <a:lnTo>
                  <a:pt x="9144000" y="0"/>
                </a:lnTo>
                <a:lnTo>
                  <a:pt x="9144000" y="8306104"/>
                </a:lnTo>
                <a:lnTo>
                  <a:pt x="0" y="8306104"/>
                </a:lnTo>
                <a:lnTo>
                  <a:pt x="0" y="0"/>
                </a:lnTo>
                <a:close/>
              </a:path>
            </a:pathLst>
          </a:custGeom>
          <a:blipFill>
            <a:blip r:embed="rId2"/>
            <a:stretch>
              <a:fillRect/>
            </a:stretch>
          </a:blipFill>
        </p:spPr>
      </p:sp>
      <p:grpSp>
        <p:nvGrpSpPr>
          <p:cNvPr id="6" name="Group 6"/>
          <p:cNvGrpSpPr/>
          <p:nvPr/>
        </p:nvGrpSpPr>
        <p:grpSpPr>
          <a:xfrm>
            <a:off x="9144000" y="2804519"/>
            <a:ext cx="9280260" cy="386519"/>
            <a:chOff x="0" y="0"/>
            <a:chExt cx="2444184" cy="101799"/>
          </a:xfrm>
        </p:grpSpPr>
        <p:sp>
          <p:nvSpPr>
            <p:cNvPr id="7" name="Freeform 7"/>
            <p:cNvSpPr/>
            <p:nvPr/>
          </p:nvSpPr>
          <p:spPr>
            <a:xfrm>
              <a:off x="0" y="0"/>
              <a:ext cx="2444184" cy="101799"/>
            </a:xfrm>
            <a:custGeom>
              <a:avLst/>
              <a:gdLst/>
              <a:ahLst/>
              <a:cxnLst/>
              <a:rect l="l" t="t" r="r" b="b"/>
              <a:pathLst>
                <a:path w="2444184" h="101799">
                  <a:moveTo>
                    <a:pt x="0" y="0"/>
                  </a:moveTo>
                  <a:lnTo>
                    <a:pt x="2444184" y="0"/>
                  </a:lnTo>
                  <a:lnTo>
                    <a:pt x="2444184" y="101799"/>
                  </a:lnTo>
                  <a:lnTo>
                    <a:pt x="0" y="101799"/>
                  </a:lnTo>
                  <a:close/>
                </a:path>
              </a:pathLst>
            </a:custGeom>
            <a:solidFill>
              <a:srgbClr val="FF66C4">
                <a:alpha val="34902"/>
              </a:srgbClr>
            </a:solidFill>
          </p:spPr>
        </p:sp>
        <p:sp>
          <p:nvSpPr>
            <p:cNvPr id="8" name="TextBox 8"/>
            <p:cNvSpPr txBox="1"/>
            <p:nvPr/>
          </p:nvSpPr>
          <p:spPr>
            <a:xfrm>
              <a:off x="0" y="-66675"/>
              <a:ext cx="2444184" cy="168474"/>
            </a:xfrm>
            <a:prstGeom prst="rect">
              <a:avLst/>
            </a:prstGeom>
          </p:spPr>
          <p:txBody>
            <a:bodyPr lIns="50800" tIns="50800" rIns="50800" bIns="50800" rtlCol="0" anchor="ctr"/>
            <a:lstStyle/>
            <a:p>
              <a:pPr algn="ctr">
                <a:lnSpc>
                  <a:spcPts val="3359"/>
                </a:lnSpc>
              </a:pPr>
              <a:endParaRPr/>
            </a:p>
          </p:txBody>
        </p:sp>
      </p:grpSp>
      <p:grpSp>
        <p:nvGrpSpPr>
          <p:cNvPr id="9" name="Group 9"/>
          <p:cNvGrpSpPr/>
          <p:nvPr/>
        </p:nvGrpSpPr>
        <p:grpSpPr>
          <a:xfrm>
            <a:off x="9144000" y="5219700"/>
            <a:ext cx="9280260" cy="386519"/>
            <a:chOff x="0" y="0"/>
            <a:chExt cx="2444184" cy="101799"/>
          </a:xfrm>
        </p:grpSpPr>
        <p:sp>
          <p:nvSpPr>
            <p:cNvPr id="10" name="Freeform 10"/>
            <p:cNvSpPr/>
            <p:nvPr/>
          </p:nvSpPr>
          <p:spPr>
            <a:xfrm>
              <a:off x="0" y="0"/>
              <a:ext cx="2444184" cy="101799"/>
            </a:xfrm>
            <a:custGeom>
              <a:avLst/>
              <a:gdLst/>
              <a:ahLst/>
              <a:cxnLst/>
              <a:rect l="l" t="t" r="r" b="b"/>
              <a:pathLst>
                <a:path w="2444184" h="101799">
                  <a:moveTo>
                    <a:pt x="0" y="0"/>
                  </a:moveTo>
                  <a:lnTo>
                    <a:pt x="2444184" y="0"/>
                  </a:lnTo>
                  <a:lnTo>
                    <a:pt x="2444184" y="101799"/>
                  </a:lnTo>
                  <a:lnTo>
                    <a:pt x="0" y="101799"/>
                  </a:lnTo>
                  <a:close/>
                </a:path>
              </a:pathLst>
            </a:custGeom>
            <a:solidFill>
              <a:srgbClr val="FF66C4">
                <a:alpha val="34902"/>
              </a:srgbClr>
            </a:solidFill>
          </p:spPr>
        </p:sp>
        <p:sp>
          <p:nvSpPr>
            <p:cNvPr id="11" name="TextBox 11"/>
            <p:cNvSpPr txBox="1"/>
            <p:nvPr/>
          </p:nvSpPr>
          <p:spPr>
            <a:xfrm>
              <a:off x="0" y="-66675"/>
              <a:ext cx="2444184" cy="168474"/>
            </a:xfrm>
            <a:prstGeom prst="rect">
              <a:avLst/>
            </a:prstGeom>
          </p:spPr>
          <p:txBody>
            <a:bodyPr lIns="50800" tIns="50800" rIns="50800" bIns="50800" rtlCol="0" anchor="ctr"/>
            <a:lstStyle/>
            <a:p>
              <a:pPr algn="ctr">
                <a:lnSpc>
                  <a:spcPts val="3359"/>
                </a:lnSpc>
              </a:pPr>
              <a:endParaRPr/>
            </a:p>
          </p:txBody>
        </p:sp>
      </p:grpSp>
      <p:grpSp>
        <p:nvGrpSpPr>
          <p:cNvPr id="12" name="Group 12"/>
          <p:cNvGrpSpPr/>
          <p:nvPr/>
        </p:nvGrpSpPr>
        <p:grpSpPr>
          <a:xfrm>
            <a:off x="9144000" y="6457021"/>
            <a:ext cx="9280260" cy="386519"/>
            <a:chOff x="0" y="0"/>
            <a:chExt cx="2444184" cy="101799"/>
          </a:xfrm>
        </p:grpSpPr>
        <p:sp>
          <p:nvSpPr>
            <p:cNvPr id="13" name="Freeform 13"/>
            <p:cNvSpPr/>
            <p:nvPr/>
          </p:nvSpPr>
          <p:spPr>
            <a:xfrm>
              <a:off x="0" y="0"/>
              <a:ext cx="2444184" cy="101799"/>
            </a:xfrm>
            <a:custGeom>
              <a:avLst/>
              <a:gdLst/>
              <a:ahLst/>
              <a:cxnLst/>
              <a:rect l="l" t="t" r="r" b="b"/>
              <a:pathLst>
                <a:path w="2444184" h="101799">
                  <a:moveTo>
                    <a:pt x="0" y="0"/>
                  </a:moveTo>
                  <a:lnTo>
                    <a:pt x="2444184" y="0"/>
                  </a:lnTo>
                  <a:lnTo>
                    <a:pt x="2444184" y="101799"/>
                  </a:lnTo>
                  <a:lnTo>
                    <a:pt x="0" y="101799"/>
                  </a:lnTo>
                  <a:close/>
                </a:path>
              </a:pathLst>
            </a:custGeom>
            <a:solidFill>
              <a:srgbClr val="FF66C4">
                <a:alpha val="34902"/>
              </a:srgbClr>
            </a:solidFill>
          </p:spPr>
        </p:sp>
        <p:sp>
          <p:nvSpPr>
            <p:cNvPr id="14" name="TextBox 14"/>
            <p:cNvSpPr txBox="1"/>
            <p:nvPr/>
          </p:nvSpPr>
          <p:spPr>
            <a:xfrm>
              <a:off x="0" y="-66675"/>
              <a:ext cx="2444184" cy="168474"/>
            </a:xfrm>
            <a:prstGeom prst="rect">
              <a:avLst/>
            </a:prstGeom>
          </p:spPr>
          <p:txBody>
            <a:bodyPr lIns="50800" tIns="50800" rIns="50800" bIns="50800" rtlCol="0" anchor="ctr"/>
            <a:lstStyle/>
            <a:p>
              <a:pPr algn="ctr">
                <a:lnSpc>
                  <a:spcPts val="3359"/>
                </a:lnSpc>
              </a:pPr>
              <a:endParaRPr/>
            </a:p>
          </p:txBody>
        </p:sp>
      </p:grpSp>
      <p:grpSp>
        <p:nvGrpSpPr>
          <p:cNvPr id="15" name="Group 15"/>
          <p:cNvGrpSpPr/>
          <p:nvPr/>
        </p:nvGrpSpPr>
        <p:grpSpPr>
          <a:xfrm>
            <a:off x="9144000" y="8871781"/>
            <a:ext cx="9280260" cy="386519"/>
            <a:chOff x="0" y="0"/>
            <a:chExt cx="2444184" cy="101799"/>
          </a:xfrm>
        </p:grpSpPr>
        <p:sp>
          <p:nvSpPr>
            <p:cNvPr id="16" name="Freeform 16"/>
            <p:cNvSpPr/>
            <p:nvPr/>
          </p:nvSpPr>
          <p:spPr>
            <a:xfrm>
              <a:off x="0" y="0"/>
              <a:ext cx="2444184" cy="101799"/>
            </a:xfrm>
            <a:custGeom>
              <a:avLst/>
              <a:gdLst/>
              <a:ahLst/>
              <a:cxnLst/>
              <a:rect l="l" t="t" r="r" b="b"/>
              <a:pathLst>
                <a:path w="2444184" h="101799">
                  <a:moveTo>
                    <a:pt x="0" y="0"/>
                  </a:moveTo>
                  <a:lnTo>
                    <a:pt x="2444184" y="0"/>
                  </a:lnTo>
                  <a:lnTo>
                    <a:pt x="2444184" y="101799"/>
                  </a:lnTo>
                  <a:lnTo>
                    <a:pt x="0" y="101799"/>
                  </a:lnTo>
                  <a:close/>
                </a:path>
              </a:pathLst>
            </a:custGeom>
            <a:solidFill>
              <a:srgbClr val="FF66C4">
                <a:alpha val="34902"/>
              </a:srgbClr>
            </a:solidFill>
          </p:spPr>
        </p:sp>
        <p:sp>
          <p:nvSpPr>
            <p:cNvPr id="17" name="TextBox 17"/>
            <p:cNvSpPr txBox="1"/>
            <p:nvPr/>
          </p:nvSpPr>
          <p:spPr>
            <a:xfrm>
              <a:off x="0" y="-66675"/>
              <a:ext cx="2444184" cy="168474"/>
            </a:xfrm>
            <a:prstGeom prst="rect">
              <a:avLst/>
            </a:prstGeom>
          </p:spPr>
          <p:txBody>
            <a:bodyPr lIns="50800" tIns="50800" rIns="50800" bIns="50800" rtlCol="0" anchor="ctr"/>
            <a:lstStyle/>
            <a:p>
              <a:pPr algn="ctr">
                <a:lnSpc>
                  <a:spcPts val="3359"/>
                </a:lnSpc>
              </a:pPr>
              <a:endParaRPr/>
            </a:p>
          </p:txBody>
        </p:sp>
      </p:grpSp>
      <p:sp>
        <p:nvSpPr>
          <p:cNvPr id="18" name="Freeform 18"/>
          <p:cNvSpPr/>
          <p:nvPr/>
        </p:nvSpPr>
        <p:spPr>
          <a:xfrm>
            <a:off x="4348287" y="3893311"/>
            <a:ext cx="4938035" cy="6518858"/>
          </a:xfrm>
          <a:custGeom>
            <a:avLst/>
            <a:gdLst/>
            <a:ahLst/>
            <a:cxnLst/>
            <a:rect l="l" t="t" r="r" b="b"/>
            <a:pathLst>
              <a:path w="4938035" h="6518858">
                <a:moveTo>
                  <a:pt x="0" y="0"/>
                </a:moveTo>
                <a:lnTo>
                  <a:pt x="4938034" y="0"/>
                </a:lnTo>
                <a:lnTo>
                  <a:pt x="4938034" y="6518858"/>
                </a:lnTo>
                <a:lnTo>
                  <a:pt x="0" y="6518858"/>
                </a:lnTo>
                <a:lnTo>
                  <a:pt x="0" y="0"/>
                </a:lnTo>
                <a:close/>
              </a:path>
            </a:pathLst>
          </a:custGeom>
          <a:blipFill>
            <a:blip r:embed="rId3"/>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3125</Words>
  <Application>Microsoft Office PowerPoint</Application>
  <PresentationFormat>Personalizar</PresentationFormat>
  <Paragraphs>386</Paragraphs>
  <Slides>45</Slides>
  <Notes>0</Notes>
  <HiddenSlides>0</HiddenSlides>
  <MMClips>0</MMClips>
  <ScaleCrop>false</ScaleCrop>
  <HeadingPairs>
    <vt:vector size="6" baseType="variant">
      <vt:variant>
        <vt:lpstr>Fontes usadas</vt:lpstr>
      </vt:variant>
      <vt:variant>
        <vt:i4>11</vt:i4>
      </vt:variant>
      <vt:variant>
        <vt:lpstr>Tema</vt:lpstr>
      </vt:variant>
      <vt:variant>
        <vt:i4>1</vt:i4>
      </vt:variant>
      <vt:variant>
        <vt:lpstr>Títulos de slides</vt:lpstr>
      </vt:variant>
      <vt:variant>
        <vt:i4>45</vt:i4>
      </vt:variant>
    </vt:vector>
  </HeadingPairs>
  <TitlesOfParts>
    <vt:vector size="57" baseType="lpstr">
      <vt:lpstr>Poppins Italics</vt:lpstr>
      <vt:lpstr>Poppins</vt:lpstr>
      <vt:lpstr>The Seasons Bold</vt:lpstr>
      <vt:lpstr>Poppins Medium</vt:lpstr>
      <vt:lpstr>The Seasons</vt:lpstr>
      <vt:lpstr>Calibri</vt:lpstr>
      <vt:lpstr>Poppins Bold</vt:lpstr>
      <vt:lpstr>Poppins Semi-Bold</vt:lpstr>
      <vt:lpstr>Poppins Light Italics</vt:lpstr>
      <vt:lpstr>Arial</vt:lpstr>
      <vt:lpstr>Poppins Light</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UNIVERSIDADE FEDERAL DO RIO DE JANEIRO CENTRO DE CIÊNCIAS DA SAÚDE MATERNIDADE ESCOLA Tópicos da Apresentação – “sumário”</dc:title>
  <cp:lastModifiedBy>Karina Braun Malafaia</cp:lastModifiedBy>
  <cp:revision>2</cp:revision>
  <dcterms:created xsi:type="dcterms:W3CDTF">2006-08-16T00:00:00Z</dcterms:created>
  <dcterms:modified xsi:type="dcterms:W3CDTF">2025-09-09T11:33:00Z</dcterms:modified>
  <dc:identifier>DAGssZd39qM</dc:identifier>
</cp:coreProperties>
</file>