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6858000" cx="12192000"/>
  <p:notesSz cx="6858000" cy="9144000"/>
  <p:embeddedFontLst>
    <p:embeddedFont>
      <p:font typeface="Roboto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7" roundtripDataSignature="AMtx7mjlhqhagYLsNaGrwfvLNmpkcoJc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oboto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Roboto-italic.fntdata"/><Relationship Id="rId12" Type="http://schemas.openxmlformats.org/officeDocument/2006/relationships/slide" Target="slides/slide7.xml"/><Relationship Id="rId34" Type="http://schemas.openxmlformats.org/officeDocument/2006/relationships/font" Target="fonts/Roboto-bold.fntdata"/><Relationship Id="rId15" Type="http://schemas.openxmlformats.org/officeDocument/2006/relationships/slide" Target="slides/slide10.xml"/><Relationship Id="rId37" Type="http://customschemas.google.com/relationships/presentationmetadata" Target="metadata"/><Relationship Id="rId14" Type="http://schemas.openxmlformats.org/officeDocument/2006/relationships/slide" Target="slides/slide9.xml"/><Relationship Id="rId36" Type="http://schemas.openxmlformats.org/officeDocument/2006/relationships/font" Target="fonts/Roboto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" name="Google Shape;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7cb4835f1f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0" name="Google Shape;80;g37cb4835f1f_1_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7cb4835f1f_1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7" name="Google Shape;87;g37cb4835f1f_1_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7cb4835f1f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5" name="Google Shape;95;g37cb4835f1f_0_9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7cb4835f1f_1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3" name="Google Shape;103;g37cb4835f1f_1_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7cb4835f1f_1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0" name="Google Shape;110;g37cb4835f1f_1_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7cb4835f1f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7" name="Google Shape;117;g37cb4835f1f_1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7cb4835f1f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5" name="Google Shape;125;g37cb4835f1f_1_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7cb4835f1f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2" name="Google Shape;132;g37cb4835f1f_1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7cb4835f1f_1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0" name="Google Shape;140;g37cb4835f1f_1_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7cb4835f1f_1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7" name="Google Shape;147;g37cb4835f1f_1_1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37cb4835f1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" name="Google Shape;18;g37cb4835f1f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7cb4835f1f_1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4" name="Google Shape;154;g37cb4835f1f_1_8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7d14bdb659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600">
                <a:solidFill>
                  <a:srgbClr val="2F2F2F"/>
                </a:solidFill>
              </a:rPr>
              <a:t>PVHA com </a:t>
            </a:r>
            <a:r>
              <a:rPr b="1" lang="pt-BR" sz="600">
                <a:solidFill>
                  <a:srgbClr val="2F2F2F"/>
                </a:solidFill>
              </a:rPr>
              <a:t>aids avançada </a:t>
            </a:r>
            <a:r>
              <a:rPr lang="pt-BR" sz="600">
                <a:solidFill>
                  <a:srgbClr val="2F2F2F"/>
                </a:solidFill>
              </a:rPr>
              <a:t>apresentam maior risco de mortalidade, tanto por infecções oportunistas (IO) e outras infecções, principalmente bacterianas, quanto por síndrome da reconstituição imune (SIRI) após início da terapia antirretroviral (TARV). </a:t>
            </a:r>
            <a:endParaRPr sz="600">
              <a:solidFill>
                <a:schemeClr val="dk1"/>
              </a:solidFill>
            </a:endParaRPr>
          </a:p>
          <a:p>
            <a:pPr indent="0" lvl="0" marL="9144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600">
                <a:solidFill>
                  <a:srgbClr val="2F2F2F"/>
                </a:solidFill>
              </a:rPr>
              <a:t>As principais causas de mortalidade são: tuberculose, infecções bacterianas, meningite criptocócica, toxoplasmose, pneumocistose, doença pelo citomegalovírus, sarcoma de Kaposi e outras doenças endêmicas em determinadas regiões (ex.: histoplasmose disseminada). </a:t>
            </a:r>
            <a:endParaRPr sz="600">
              <a:solidFill>
                <a:srgbClr val="2F2F2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600"/>
          </a:p>
        </p:txBody>
      </p:sp>
      <p:sp>
        <p:nvSpPr>
          <p:cNvPr id="161" name="Google Shape;161;g37d14bdb659_0_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7d14bdb659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1" name="Google Shape;171;g37d14bdb659_0_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7d14bdb65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9" name="Google Shape;179;g37d14bdb65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7d14bdb65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9" name="Google Shape;189;g37d14bdb659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7d14bdb65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9" name="Google Shape;199;g37d14bdb659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7cb4835f1f_2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0" name="Google Shape;210;g37cb4835f1f_2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3" name="Google Shape;223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" name="Google Shape;2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37cb4835f1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" name="Google Shape;37;g37cb4835f1f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4" name="Google Shape;4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37cb4835f1f_1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1" name="Google Shape;51;g37cb4835f1f_1_7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7cb4835f1f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8" name="Google Shape;58;g37cb4835f1f_0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7cb4835f1f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5" name="Google Shape;65;g37cb4835f1f_0_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7cb4835f1f_1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3" name="Google Shape;73;g37cb4835f1f_1_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>
  <p:cSld name="Slide de Título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29.png"/><Relationship Id="rId6" Type="http://schemas.openxmlformats.org/officeDocument/2006/relationships/image" Target="../media/image2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Relationship Id="rId4" Type="http://schemas.openxmlformats.org/officeDocument/2006/relationships/image" Target="../media/image33.png"/><Relationship Id="rId5" Type="http://schemas.openxmlformats.org/officeDocument/2006/relationships/image" Target="../media/image19.png"/><Relationship Id="rId6" Type="http://schemas.openxmlformats.org/officeDocument/2006/relationships/image" Target="../media/image2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Relationship Id="rId4" Type="http://schemas.openxmlformats.org/officeDocument/2006/relationships/image" Target="../media/image30.png"/><Relationship Id="rId5" Type="http://schemas.openxmlformats.org/officeDocument/2006/relationships/image" Target="../media/image25.png"/><Relationship Id="rId6" Type="http://schemas.openxmlformats.org/officeDocument/2006/relationships/image" Target="../media/image2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png"/><Relationship Id="rId4" Type="http://schemas.openxmlformats.org/officeDocument/2006/relationships/image" Target="../media/image24.png"/><Relationship Id="rId5" Type="http://schemas.openxmlformats.org/officeDocument/2006/relationships/image" Target="../media/image21.png"/><Relationship Id="rId6" Type="http://schemas.openxmlformats.org/officeDocument/2006/relationships/image" Target="../media/image3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png"/><Relationship Id="rId4" Type="http://schemas.openxmlformats.org/officeDocument/2006/relationships/image" Target="../media/image3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8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13335A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3">
            <a:alphaModFix/>
          </a:blip>
          <a:srcRect b="0" l="-165" r="20362" t="0"/>
          <a:stretch/>
        </p:blipFill>
        <p:spPr>
          <a:xfrm>
            <a:off x="7767116" y="0"/>
            <a:ext cx="442488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/>
          <p:nvPr/>
        </p:nvSpPr>
        <p:spPr>
          <a:xfrm>
            <a:off x="666426" y="2001475"/>
            <a:ext cx="69009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lang="pt-BR" sz="6000">
                <a:solidFill>
                  <a:schemeClr val="lt1"/>
                </a:solidFill>
              </a:rPr>
              <a:t>Panorama epidemiológico HIV/Aids</a:t>
            </a:r>
            <a:endParaRPr b="1" sz="60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6427" y="408405"/>
            <a:ext cx="5087601" cy="97253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"/>
          <p:cNvSpPr txBox="1"/>
          <p:nvPr/>
        </p:nvSpPr>
        <p:spPr>
          <a:xfrm>
            <a:off x="3803527" y="6024485"/>
            <a:ext cx="5850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>
                <a:solidFill>
                  <a:schemeClr val="lt1"/>
                </a:solidFill>
              </a:rPr>
              <a:t>09 de setembro </a:t>
            </a:r>
            <a:r>
              <a:rPr b="0" i="0" lang="pt-BR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 2025</a:t>
            </a:r>
            <a:endParaRPr b="0" i="0" sz="900" u="none" cap="none" strike="noStrike">
              <a:solidFill>
                <a:srgbClr val="42B9E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g37cb4835f1f_1_44"/>
          <p:cNvPicPr preferRelativeResize="0"/>
          <p:nvPr/>
        </p:nvPicPr>
        <p:blipFill rotWithShape="1">
          <a:blip r:embed="rId3">
            <a:alphaModFix/>
          </a:blip>
          <a:srcRect b="0" l="20059" r="40861" t="0"/>
          <a:stretch/>
        </p:blipFill>
        <p:spPr>
          <a:xfrm rot="10800000">
            <a:off x="10025147" y="0"/>
            <a:ext cx="216685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g37cb4835f1f_1_44"/>
          <p:cNvSpPr txBox="1"/>
          <p:nvPr/>
        </p:nvSpPr>
        <p:spPr>
          <a:xfrm>
            <a:off x="773299" y="301225"/>
            <a:ext cx="87477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pt-BR" sz="3600">
                <a:solidFill>
                  <a:srgbClr val="13335A"/>
                </a:solidFill>
              </a:rPr>
              <a:t>Número de casos de gestantes infectadas pelo HIV, MRJ 2012 à 2024</a:t>
            </a:r>
            <a:endParaRPr b="1" i="0" sz="3600" u="none" cap="none" strike="noStrike">
              <a:solidFill>
                <a:srgbClr val="1333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g37cb4835f1f_1_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3288" y="1583375"/>
            <a:ext cx="7953375" cy="471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g37cb4835f1f_1_49"/>
          <p:cNvPicPr preferRelativeResize="0"/>
          <p:nvPr/>
        </p:nvPicPr>
        <p:blipFill rotWithShape="1">
          <a:blip r:embed="rId3">
            <a:alphaModFix/>
          </a:blip>
          <a:srcRect b="0" l="20059" r="40861" t="0"/>
          <a:stretch/>
        </p:blipFill>
        <p:spPr>
          <a:xfrm rot="10800000">
            <a:off x="10025147" y="0"/>
            <a:ext cx="216685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g37cb4835f1f_1_49"/>
          <p:cNvSpPr txBox="1"/>
          <p:nvPr/>
        </p:nvSpPr>
        <p:spPr>
          <a:xfrm>
            <a:off x="1009781" y="246750"/>
            <a:ext cx="78780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pt-BR" sz="3600">
                <a:solidFill>
                  <a:srgbClr val="13335A"/>
                </a:solidFill>
              </a:rPr>
              <a:t>Número de casos de crianças expostas ao HIV, MRJ 2012 à 2025*</a:t>
            </a:r>
            <a:endParaRPr b="1" i="0" sz="3600" u="none" cap="none" strike="noStrike">
              <a:solidFill>
                <a:srgbClr val="1333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g37cb4835f1f_1_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9475" y="1829025"/>
            <a:ext cx="8162925" cy="44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37cb4835f1f_1_49"/>
          <p:cNvSpPr txBox="1"/>
          <p:nvPr/>
        </p:nvSpPr>
        <p:spPr>
          <a:xfrm>
            <a:off x="1593675" y="6230800"/>
            <a:ext cx="5922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100">
                <a:solidFill>
                  <a:srgbClr val="666666"/>
                </a:solidFill>
              </a:rPr>
              <a:t>Fonte: SINAN, SMS-RJ. Dados sujeitos à alterações.</a:t>
            </a:r>
            <a:endParaRPr i="1" sz="11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g37cb4835f1f_0_93"/>
          <p:cNvPicPr preferRelativeResize="0"/>
          <p:nvPr/>
        </p:nvPicPr>
        <p:blipFill rotWithShape="1">
          <a:blip r:embed="rId3">
            <a:alphaModFix/>
          </a:blip>
          <a:srcRect b="0" l="20059" r="40861" t="0"/>
          <a:stretch/>
        </p:blipFill>
        <p:spPr>
          <a:xfrm rot="10800000">
            <a:off x="10025147" y="0"/>
            <a:ext cx="216685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g37cb4835f1f_0_93"/>
          <p:cNvSpPr txBox="1"/>
          <p:nvPr/>
        </p:nvSpPr>
        <p:spPr>
          <a:xfrm>
            <a:off x="760174" y="258175"/>
            <a:ext cx="87798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pt-BR" sz="3600">
                <a:solidFill>
                  <a:srgbClr val="13335A"/>
                </a:solidFill>
              </a:rPr>
              <a:t>Número de fórmula láctea distribuída, MRJ 2018 à 2025*</a:t>
            </a:r>
            <a:endParaRPr b="1" i="0" sz="3600" u="none" cap="none" strike="noStrike">
              <a:solidFill>
                <a:srgbClr val="1333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g37cb4835f1f_0_93"/>
          <p:cNvSpPr txBox="1"/>
          <p:nvPr/>
        </p:nvSpPr>
        <p:spPr>
          <a:xfrm>
            <a:off x="429725" y="1458775"/>
            <a:ext cx="4509300" cy="5187000"/>
          </a:xfrm>
          <a:prstGeom prst="rect">
            <a:avLst/>
          </a:prstGeom>
          <a:noFill/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100">
                <a:solidFill>
                  <a:schemeClr val="dk1"/>
                </a:solidFill>
                <a:highlight>
                  <a:srgbClr val="F3F3F3"/>
                </a:highlight>
                <a:latin typeface="Roboto"/>
                <a:ea typeface="Roboto"/>
                <a:cs typeface="Roboto"/>
                <a:sym typeface="Roboto"/>
              </a:rPr>
              <a:t>Distribuídas em 2018: 26.386</a:t>
            </a:r>
            <a:endParaRPr sz="2100">
              <a:solidFill>
                <a:schemeClr val="dk1"/>
              </a:solidFill>
              <a:highlight>
                <a:srgbClr val="F3F3F3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100">
                <a:solidFill>
                  <a:schemeClr val="dk1"/>
                </a:solidFill>
                <a:highlight>
                  <a:srgbClr val="F3F3F3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sz="2100">
              <a:solidFill>
                <a:schemeClr val="dk1"/>
              </a:solidFill>
              <a:highlight>
                <a:srgbClr val="F3F3F3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100">
                <a:solidFill>
                  <a:schemeClr val="dk1"/>
                </a:solidFill>
                <a:highlight>
                  <a:srgbClr val="F3F3F3"/>
                </a:highlight>
                <a:latin typeface="Roboto"/>
                <a:ea typeface="Roboto"/>
                <a:cs typeface="Roboto"/>
                <a:sym typeface="Roboto"/>
              </a:rPr>
              <a:t>Distribuídas em 2019: 32.973</a:t>
            </a:r>
            <a:endParaRPr sz="2100">
              <a:solidFill>
                <a:schemeClr val="dk1"/>
              </a:solidFill>
              <a:highlight>
                <a:srgbClr val="F3F3F3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  <a:highlight>
                <a:srgbClr val="F3F3F3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100">
                <a:solidFill>
                  <a:schemeClr val="dk1"/>
                </a:solidFill>
                <a:highlight>
                  <a:srgbClr val="F3F3F3"/>
                </a:highlight>
                <a:latin typeface="Roboto"/>
                <a:ea typeface="Roboto"/>
                <a:cs typeface="Roboto"/>
                <a:sym typeface="Roboto"/>
              </a:rPr>
              <a:t>Distribuídas em 2020: 15.108 </a:t>
            </a:r>
            <a:endParaRPr sz="2100">
              <a:solidFill>
                <a:schemeClr val="dk1"/>
              </a:solidFill>
              <a:highlight>
                <a:srgbClr val="F3F3F3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  <a:highlight>
                <a:srgbClr val="F3F3F3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100">
                <a:solidFill>
                  <a:schemeClr val="dk1"/>
                </a:solidFill>
                <a:highlight>
                  <a:srgbClr val="F3F3F3"/>
                </a:highlight>
                <a:latin typeface="Roboto"/>
                <a:ea typeface="Roboto"/>
                <a:cs typeface="Roboto"/>
                <a:sym typeface="Roboto"/>
              </a:rPr>
              <a:t>Distribuídas em 2021: 13.637 </a:t>
            </a:r>
            <a:endParaRPr sz="2100">
              <a:solidFill>
                <a:schemeClr val="dk1"/>
              </a:solidFill>
              <a:highlight>
                <a:srgbClr val="F3F3F3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  <a:highlight>
                <a:srgbClr val="F3F3F3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100">
                <a:solidFill>
                  <a:schemeClr val="dk1"/>
                </a:solidFill>
                <a:highlight>
                  <a:srgbClr val="F3F3F3"/>
                </a:highlight>
                <a:latin typeface="Roboto"/>
                <a:ea typeface="Roboto"/>
                <a:cs typeface="Roboto"/>
                <a:sym typeface="Roboto"/>
              </a:rPr>
              <a:t>Distribuídas em 2022: 21.007</a:t>
            </a:r>
            <a:endParaRPr sz="2100">
              <a:solidFill>
                <a:schemeClr val="dk1"/>
              </a:solidFill>
              <a:highlight>
                <a:srgbClr val="F3F3F3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  <a:highlight>
                <a:srgbClr val="F3F3F3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>
                <a:solidFill>
                  <a:schemeClr val="dk1"/>
                </a:solidFill>
                <a:highlight>
                  <a:srgbClr val="F3F3F3"/>
                </a:highlight>
                <a:latin typeface="Roboto"/>
                <a:ea typeface="Roboto"/>
                <a:cs typeface="Roboto"/>
                <a:sym typeface="Roboto"/>
              </a:rPr>
              <a:t>Distribuídas em </a:t>
            </a:r>
            <a:r>
              <a:rPr lang="pt-BR" sz="2100">
                <a:solidFill>
                  <a:schemeClr val="dk1"/>
                </a:solidFill>
                <a:highlight>
                  <a:srgbClr val="F3F3F3"/>
                </a:highlight>
                <a:latin typeface="Roboto"/>
                <a:ea typeface="Roboto"/>
                <a:cs typeface="Roboto"/>
                <a:sym typeface="Roboto"/>
              </a:rPr>
              <a:t>2023: </a:t>
            </a:r>
            <a:r>
              <a:rPr lang="pt-BR" sz="2100">
                <a:solidFill>
                  <a:schemeClr val="dk1"/>
                </a:solidFill>
                <a:highlight>
                  <a:srgbClr val="F3F3F3"/>
                </a:highlight>
                <a:latin typeface="Roboto"/>
                <a:ea typeface="Roboto"/>
                <a:cs typeface="Roboto"/>
                <a:sym typeface="Roboto"/>
              </a:rPr>
              <a:t>20.848 </a:t>
            </a:r>
            <a:endParaRPr sz="2100">
              <a:solidFill>
                <a:schemeClr val="dk1"/>
              </a:solidFill>
              <a:highlight>
                <a:srgbClr val="F3F3F3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highlight>
                <a:srgbClr val="F3F3F3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>
                <a:solidFill>
                  <a:schemeClr val="dk1"/>
                </a:solidFill>
                <a:highlight>
                  <a:srgbClr val="F3F3F3"/>
                </a:highlight>
                <a:latin typeface="Roboto"/>
                <a:ea typeface="Roboto"/>
                <a:cs typeface="Roboto"/>
                <a:sym typeface="Roboto"/>
              </a:rPr>
              <a:t>Distribuídas em </a:t>
            </a:r>
            <a:r>
              <a:rPr lang="pt-BR" sz="2100">
                <a:solidFill>
                  <a:schemeClr val="dk1"/>
                </a:solidFill>
                <a:highlight>
                  <a:srgbClr val="F3F3F3"/>
                </a:highlight>
                <a:latin typeface="Roboto"/>
                <a:ea typeface="Roboto"/>
                <a:cs typeface="Roboto"/>
                <a:sym typeface="Roboto"/>
              </a:rPr>
              <a:t>2024: 19.016</a:t>
            </a:r>
            <a:endParaRPr sz="2100">
              <a:solidFill>
                <a:schemeClr val="dk1"/>
              </a:solidFill>
              <a:highlight>
                <a:srgbClr val="F3F3F3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highlight>
                <a:srgbClr val="F3F3F3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>
                <a:solidFill>
                  <a:schemeClr val="dk1"/>
                </a:solidFill>
                <a:highlight>
                  <a:srgbClr val="F3F3F3"/>
                </a:highlight>
                <a:latin typeface="Roboto"/>
                <a:ea typeface="Roboto"/>
                <a:cs typeface="Roboto"/>
                <a:sym typeface="Roboto"/>
              </a:rPr>
              <a:t>Distribuídas em </a:t>
            </a:r>
            <a:r>
              <a:rPr lang="pt-BR" sz="2100">
                <a:solidFill>
                  <a:schemeClr val="dk1"/>
                </a:solidFill>
                <a:highlight>
                  <a:srgbClr val="F3F3F3"/>
                </a:highlight>
                <a:latin typeface="Roboto"/>
                <a:ea typeface="Roboto"/>
                <a:cs typeface="Roboto"/>
                <a:sym typeface="Roboto"/>
              </a:rPr>
              <a:t>2025: 16.464 </a:t>
            </a:r>
            <a:endParaRPr sz="2100">
              <a:solidFill>
                <a:schemeClr val="dk1"/>
              </a:solidFill>
              <a:highlight>
                <a:srgbClr val="F3F3F3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highlight>
                <a:srgbClr val="F3F3F3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0" name="Google Shape;100;g37cb4835f1f_0_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6598" y="3835300"/>
            <a:ext cx="4383375" cy="2411250"/>
          </a:xfrm>
          <a:prstGeom prst="rect">
            <a:avLst/>
          </a:prstGeom>
          <a:noFill/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g37cb4835f1f_1_82"/>
          <p:cNvPicPr preferRelativeResize="0"/>
          <p:nvPr/>
        </p:nvPicPr>
        <p:blipFill rotWithShape="1">
          <a:blip r:embed="rId3">
            <a:alphaModFix/>
          </a:blip>
          <a:srcRect b="0" l="20059" r="40861" t="0"/>
          <a:stretch/>
        </p:blipFill>
        <p:spPr>
          <a:xfrm rot="10800000">
            <a:off x="10025147" y="0"/>
            <a:ext cx="216685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g37cb4835f1f_1_82"/>
          <p:cNvSpPr txBox="1"/>
          <p:nvPr/>
        </p:nvSpPr>
        <p:spPr>
          <a:xfrm>
            <a:off x="773306" y="486300"/>
            <a:ext cx="7878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pt-BR" sz="3600">
                <a:solidFill>
                  <a:srgbClr val="13335A"/>
                </a:solidFill>
              </a:rPr>
              <a:t>Número de internações no SUS</a:t>
            </a:r>
            <a:endParaRPr b="1" i="0" sz="3600" u="none" cap="none" strike="noStrike">
              <a:solidFill>
                <a:srgbClr val="1333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g37cb4835f1f_1_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2975" y="1511400"/>
            <a:ext cx="8410575" cy="492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7cb4835f1f_1_64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48AFDC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g37cb4835f1f_1_64"/>
          <p:cNvSpPr txBox="1"/>
          <p:nvPr/>
        </p:nvSpPr>
        <p:spPr>
          <a:xfrm>
            <a:off x="207675" y="1720500"/>
            <a:ext cx="86022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lang="pt-BR" sz="7200">
                <a:solidFill>
                  <a:schemeClr val="lt1"/>
                </a:solidFill>
              </a:rPr>
              <a:t>Prevenção, Testagem Rápida e Tratamento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g37cb4835f1f_1_64"/>
          <p:cNvPicPr preferRelativeResize="0"/>
          <p:nvPr/>
        </p:nvPicPr>
        <p:blipFill rotWithShape="1">
          <a:blip r:embed="rId3">
            <a:alphaModFix/>
          </a:blip>
          <a:srcRect b="0" l="0" r="40957" t="0"/>
          <a:stretch/>
        </p:blipFill>
        <p:spPr>
          <a:xfrm>
            <a:off x="8918265" y="0"/>
            <a:ext cx="32737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g37cb4835f1f_1_18"/>
          <p:cNvPicPr preferRelativeResize="0"/>
          <p:nvPr/>
        </p:nvPicPr>
        <p:blipFill rotWithShape="1">
          <a:blip r:embed="rId3">
            <a:alphaModFix/>
          </a:blip>
          <a:srcRect b="0" l="20059" r="40861" t="0"/>
          <a:stretch/>
        </p:blipFill>
        <p:spPr>
          <a:xfrm rot="10800000">
            <a:off x="10025147" y="0"/>
            <a:ext cx="216685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37cb4835f1f_1_18"/>
          <p:cNvSpPr txBox="1"/>
          <p:nvPr/>
        </p:nvSpPr>
        <p:spPr>
          <a:xfrm>
            <a:off x="783581" y="167550"/>
            <a:ext cx="78780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pt-BR" sz="3600">
                <a:solidFill>
                  <a:srgbClr val="13335A"/>
                </a:solidFill>
              </a:rPr>
              <a:t>Número de Preservativos distribuídos no MRJ, 2020 à 2025*</a:t>
            </a:r>
            <a:endParaRPr b="1" i="0" sz="3600" u="none" cap="none" strike="noStrike">
              <a:solidFill>
                <a:srgbClr val="1333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g37cb4835f1f_1_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0900" y="1756250"/>
            <a:ext cx="401955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37cb4835f1f_1_18"/>
          <p:cNvSpPr txBox="1"/>
          <p:nvPr/>
        </p:nvSpPr>
        <p:spPr>
          <a:xfrm>
            <a:off x="3408050" y="4750050"/>
            <a:ext cx="3932400" cy="812400"/>
          </a:xfrm>
          <a:prstGeom prst="rect">
            <a:avLst/>
          </a:prstGeom>
          <a:noFill/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			</a:t>
            </a:r>
            <a:r>
              <a:rPr lang="pt-BR">
                <a:solidFill>
                  <a:schemeClr val="dk1"/>
                </a:solidFill>
              </a:rPr>
              <a:t>feminino		masculino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2025           	  519.530		10.495.632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g37cb4835f1f_1_34"/>
          <p:cNvPicPr preferRelativeResize="0"/>
          <p:nvPr/>
        </p:nvPicPr>
        <p:blipFill rotWithShape="1">
          <a:blip r:embed="rId3">
            <a:alphaModFix/>
          </a:blip>
          <a:srcRect b="0" l="20059" r="40861" t="0"/>
          <a:stretch/>
        </p:blipFill>
        <p:spPr>
          <a:xfrm rot="10800000">
            <a:off x="10025147" y="0"/>
            <a:ext cx="216685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37cb4835f1f_1_34"/>
          <p:cNvSpPr txBox="1"/>
          <p:nvPr/>
        </p:nvSpPr>
        <p:spPr>
          <a:xfrm>
            <a:off x="236750" y="486300"/>
            <a:ext cx="97884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pt-BR" sz="3600">
                <a:solidFill>
                  <a:srgbClr val="13335A"/>
                </a:solidFill>
              </a:rPr>
              <a:t>Número de testes rápido de HIV realizados, número e proporção de positivos, MRJ, 2016 à 2025*</a:t>
            </a:r>
            <a:endParaRPr b="1" i="0" sz="3600" u="none" cap="none" strike="noStrike">
              <a:solidFill>
                <a:srgbClr val="1333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g37cb4835f1f_1_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3300" y="1881550"/>
            <a:ext cx="3848100" cy="488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g37cb4835f1f_1_24"/>
          <p:cNvPicPr preferRelativeResize="0"/>
          <p:nvPr/>
        </p:nvPicPr>
        <p:blipFill rotWithShape="1">
          <a:blip r:embed="rId3">
            <a:alphaModFix/>
          </a:blip>
          <a:srcRect b="0" l="20059" r="40861" t="0"/>
          <a:stretch/>
        </p:blipFill>
        <p:spPr>
          <a:xfrm rot="10800000">
            <a:off x="10025147" y="0"/>
            <a:ext cx="216685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37cb4835f1f_1_24"/>
          <p:cNvSpPr txBox="1"/>
          <p:nvPr/>
        </p:nvSpPr>
        <p:spPr>
          <a:xfrm>
            <a:off x="773300" y="486300"/>
            <a:ext cx="82851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pt-BR" sz="3600">
                <a:solidFill>
                  <a:srgbClr val="13335A"/>
                </a:solidFill>
              </a:rPr>
              <a:t>Número de unidades dispensadoras de PrEP, MRJ 2018 à 2025*</a:t>
            </a:r>
            <a:endParaRPr b="1" i="0" sz="3600" u="none" cap="none" strike="noStrike">
              <a:solidFill>
                <a:srgbClr val="1333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g37cb4835f1f_1_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9425" y="2153675"/>
            <a:ext cx="3629025" cy="412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g37cb4835f1f_1_24"/>
          <p:cNvSpPr txBox="1"/>
          <p:nvPr/>
        </p:nvSpPr>
        <p:spPr>
          <a:xfrm>
            <a:off x="6144925" y="2936150"/>
            <a:ext cx="2779200" cy="1200600"/>
          </a:xfrm>
          <a:prstGeom prst="rect">
            <a:avLst/>
          </a:prstGeom>
          <a:noFill/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700"/>
              <a:t>Agosto/2025: 203 UDM</a:t>
            </a:r>
            <a:endParaRPr b="1"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700"/>
              <a:t>Usuários: 20.076</a:t>
            </a:r>
            <a:endParaRPr b="1" sz="17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g37cb4835f1f_1_56"/>
          <p:cNvPicPr preferRelativeResize="0"/>
          <p:nvPr/>
        </p:nvPicPr>
        <p:blipFill rotWithShape="1">
          <a:blip r:embed="rId3">
            <a:alphaModFix/>
          </a:blip>
          <a:srcRect b="0" l="20059" r="40861" t="0"/>
          <a:stretch/>
        </p:blipFill>
        <p:spPr>
          <a:xfrm rot="10800000">
            <a:off x="10025147" y="0"/>
            <a:ext cx="216685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g37cb4835f1f_1_56"/>
          <p:cNvSpPr txBox="1"/>
          <p:nvPr/>
        </p:nvSpPr>
        <p:spPr>
          <a:xfrm>
            <a:off x="773306" y="486300"/>
            <a:ext cx="78780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pt-BR" sz="3600">
                <a:solidFill>
                  <a:srgbClr val="13335A"/>
                </a:solidFill>
              </a:rPr>
              <a:t>Número de usuários em uso de PrEP, MRJ 2018 à 2025*</a:t>
            </a:r>
            <a:endParaRPr b="1" i="0" sz="3600" u="none" cap="none" strike="noStrike">
              <a:solidFill>
                <a:srgbClr val="1333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g37cb4835f1f_1_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5500" y="1758150"/>
            <a:ext cx="8343900" cy="47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g37cb4835f1f_1_110"/>
          <p:cNvPicPr preferRelativeResize="0"/>
          <p:nvPr/>
        </p:nvPicPr>
        <p:blipFill rotWithShape="1">
          <a:blip r:embed="rId3">
            <a:alphaModFix/>
          </a:blip>
          <a:srcRect b="0" l="20059" r="40861" t="0"/>
          <a:stretch/>
        </p:blipFill>
        <p:spPr>
          <a:xfrm rot="10800000">
            <a:off x="10025147" y="0"/>
            <a:ext cx="216685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37cb4835f1f_1_110"/>
          <p:cNvSpPr txBox="1"/>
          <p:nvPr/>
        </p:nvSpPr>
        <p:spPr>
          <a:xfrm>
            <a:off x="514075" y="362925"/>
            <a:ext cx="91920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pt-BR" sz="3600">
                <a:solidFill>
                  <a:srgbClr val="13335A"/>
                </a:solidFill>
              </a:rPr>
              <a:t>Número de usuários em Tratamento Preventivo da Tuberculose, 2018 à 2025*</a:t>
            </a:r>
            <a:endParaRPr b="1" i="0" sz="3600" u="none" cap="none" strike="noStrike">
              <a:solidFill>
                <a:srgbClr val="1333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g37cb4835f1f_1_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0300" y="1758150"/>
            <a:ext cx="8181975" cy="454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g37cb4835f1f_0_20"/>
          <p:cNvPicPr preferRelativeResize="0"/>
          <p:nvPr/>
        </p:nvPicPr>
        <p:blipFill rotWithShape="1">
          <a:blip r:embed="rId3">
            <a:alphaModFix/>
          </a:blip>
          <a:srcRect b="0" l="20059" r="40861" t="0"/>
          <a:stretch/>
        </p:blipFill>
        <p:spPr>
          <a:xfrm rot="10800000">
            <a:off x="10025147" y="0"/>
            <a:ext cx="216685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g37cb4835f1f_0_20"/>
          <p:cNvSpPr txBox="1"/>
          <p:nvPr/>
        </p:nvSpPr>
        <p:spPr>
          <a:xfrm>
            <a:off x="408717" y="279375"/>
            <a:ext cx="4549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pt-BR" sz="3600">
                <a:solidFill>
                  <a:srgbClr val="13335A"/>
                </a:solidFill>
              </a:rPr>
              <a:t>Contextualização</a:t>
            </a:r>
            <a:endParaRPr b="1" i="0" sz="3600" u="none" cap="none" strike="noStrike">
              <a:solidFill>
                <a:srgbClr val="1333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g37cb4835f1f_0_20"/>
          <p:cNvSpPr txBox="1"/>
          <p:nvPr/>
        </p:nvSpPr>
        <p:spPr>
          <a:xfrm>
            <a:off x="256200" y="1268850"/>
            <a:ext cx="9298800" cy="51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540000" lvl="0" marL="0" rtl="0" algn="just">
              <a:lnSpc>
                <a:spcPct val="150000"/>
              </a:lnSpc>
              <a:spcBef>
                <a:spcPts val="925"/>
              </a:spcBef>
              <a:spcAft>
                <a:spcPts val="0"/>
              </a:spcAft>
              <a:buNone/>
            </a:pPr>
            <a:r>
              <a:rPr lang="pt-BR" sz="1500">
                <a:solidFill>
                  <a:schemeClr val="dk1"/>
                </a:solidFill>
              </a:rPr>
              <a:t>O controle da infecção do HIV/aids tem sido realizado com medidas que envolvem desde a prevenção da infecção, com avanços na Profilaxia Pré-exposição (PrEP), passando por diagnóstico oportuno, início de tratamento precoce, e o cuidado específico com pacientes com aids avançada, ampliando o diagnóstico de infecções oportunistas que levam a maior mortalidade das pessoas vivendo com HIV/aids (PVHA).</a:t>
            </a:r>
            <a:endParaRPr sz="1500">
              <a:solidFill>
                <a:schemeClr val="dk1"/>
              </a:solidFill>
            </a:endParaRPr>
          </a:p>
          <a:p>
            <a:pPr indent="540000" lvl="0" marL="0" rtl="0" algn="just">
              <a:lnSpc>
                <a:spcPct val="150000"/>
              </a:lnSpc>
              <a:spcBef>
                <a:spcPts val="9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700">
              <a:solidFill>
                <a:schemeClr val="dk1"/>
              </a:solidFill>
            </a:endParaRPr>
          </a:p>
          <a:p>
            <a:pPr indent="540000" lvl="0" marL="0" rtl="0" algn="just">
              <a:lnSpc>
                <a:spcPct val="150000"/>
              </a:lnSpc>
              <a:spcBef>
                <a:spcPts val="925"/>
              </a:spcBef>
              <a:spcAft>
                <a:spcPts val="0"/>
              </a:spcAft>
              <a:buNone/>
            </a:pPr>
            <a:r>
              <a:rPr lang="pt-BR" sz="1500">
                <a:solidFill>
                  <a:schemeClr val="dk1"/>
                </a:solidFill>
              </a:rPr>
              <a:t>A Gerência da Área Técnica prevê aumento de prescrição de PrEP, já implementada em todas as unidades da APS, ampliando o escopo e treinamento de profissionais, o aumento de unidades dispensadoras de medicamentos, a fim de ampliar e facilitar o acesso da população ao tratamento e profilaxias. </a:t>
            </a:r>
            <a:endParaRPr sz="1500">
              <a:solidFill>
                <a:schemeClr val="dk1"/>
              </a:solidFill>
            </a:endParaRPr>
          </a:p>
          <a:p>
            <a:pPr indent="540000" lvl="0" marL="0" rtl="0" algn="just">
              <a:lnSpc>
                <a:spcPct val="150000"/>
              </a:lnSpc>
              <a:spcBef>
                <a:spcPts val="925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540000" lvl="0" marL="0" rtl="0" algn="just">
              <a:lnSpc>
                <a:spcPct val="150000"/>
              </a:lnSpc>
              <a:spcBef>
                <a:spcPts val="9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500">
                <a:solidFill>
                  <a:schemeClr val="dk1"/>
                </a:solidFill>
              </a:rPr>
              <a:t>O município do Rio de Janeiro já conta com ampla e crescente testagem rápida para diagnóstico, assim como oportuniza o início do tratamento precoce a fim de evitar novas transmissões da infecção pelo HIV. Todas estas ações visam estabilização e consequente queda nas taxas de transmissão.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g37cb4835f1f_1_87"/>
          <p:cNvPicPr preferRelativeResize="0"/>
          <p:nvPr/>
        </p:nvPicPr>
        <p:blipFill rotWithShape="1">
          <a:blip r:embed="rId3">
            <a:alphaModFix/>
          </a:blip>
          <a:srcRect b="0" l="20059" r="40861" t="0"/>
          <a:stretch/>
        </p:blipFill>
        <p:spPr>
          <a:xfrm rot="10800000">
            <a:off x="10025147" y="0"/>
            <a:ext cx="216685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g37cb4835f1f_1_87"/>
          <p:cNvSpPr txBox="1"/>
          <p:nvPr/>
        </p:nvSpPr>
        <p:spPr>
          <a:xfrm>
            <a:off x="773306" y="486300"/>
            <a:ext cx="78780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pt-BR" sz="3600">
                <a:solidFill>
                  <a:srgbClr val="13335A"/>
                </a:solidFill>
              </a:rPr>
              <a:t>Número de distribuição de TARV, MRJ 2021 à 2025*</a:t>
            </a:r>
            <a:endParaRPr b="1" i="0" sz="3600" u="none" cap="none" strike="noStrike">
              <a:solidFill>
                <a:srgbClr val="1333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g37cb4835f1f_1_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425" y="2007150"/>
            <a:ext cx="9063224" cy="332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7d14bdb659_0_35"/>
          <p:cNvSpPr/>
          <p:nvPr/>
        </p:nvSpPr>
        <p:spPr>
          <a:xfrm>
            <a:off x="329025" y="1562850"/>
            <a:ext cx="5963400" cy="25809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4" name="Google Shape;164;g37d14bdb659_0_35"/>
          <p:cNvPicPr preferRelativeResize="0"/>
          <p:nvPr/>
        </p:nvPicPr>
        <p:blipFill rotWithShape="1">
          <a:blip r:embed="rId3">
            <a:alphaModFix/>
          </a:blip>
          <a:srcRect b="0" l="20059" r="40861" t="0"/>
          <a:stretch/>
        </p:blipFill>
        <p:spPr>
          <a:xfrm rot="10800000">
            <a:off x="10025147" y="0"/>
            <a:ext cx="216685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37d14bdb659_0_35"/>
          <p:cNvSpPr txBox="1"/>
          <p:nvPr/>
        </p:nvSpPr>
        <p:spPr>
          <a:xfrm>
            <a:off x="773306" y="486300"/>
            <a:ext cx="7878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pt-BR" sz="3600">
                <a:solidFill>
                  <a:srgbClr val="13335A"/>
                </a:solidFill>
              </a:rPr>
              <a:t>Circuito Aids Avançada</a:t>
            </a:r>
            <a:endParaRPr b="1" i="0" sz="3600" u="none" cap="none" strike="noStrike">
              <a:solidFill>
                <a:srgbClr val="1333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37d14bdb659_0_35"/>
          <p:cNvSpPr txBox="1"/>
          <p:nvPr/>
        </p:nvSpPr>
        <p:spPr>
          <a:xfrm>
            <a:off x="494975" y="2064575"/>
            <a:ext cx="79911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37d14bdb659_0_35"/>
          <p:cNvSpPr/>
          <p:nvPr/>
        </p:nvSpPr>
        <p:spPr>
          <a:xfrm>
            <a:off x="329025" y="4193200"/>
            <a:ext cx="8322300" cy="25809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37d14bdb659_0_35"/>
          <p:cNvSpPr txBox="1"/>
          <p:nvPr/>
        </p:nvSpPr>
        <p:spPr>
          <a:xfrm>
            <a:off x="423725" y="1639875"/>
            <a:ext cx="8968200" cy="6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200">
                <a:solidFill>
                  <a:schemeClr val="dk1"/>
                </a:solidFill>
              </a:rPr>
              <a:t>Definição (em adultos):</a:t>
            </a:r>
            <a:endParaRPr sz="3200">
              <a:solidFill>
                <a:schemeClr val="dk1"/>
              </a:solidFill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pt-BR" sz="3200">
                <a:solidFill>
                  <a:schemeClr val="dk1"/>
                </a:solidFill>
              </a:rPr>
              <a:t>CD4 &lt; 200 células/mm³</a:t>
            </a:r>
            <a:br>
              <a:rPr lang="pt-BR" sz="3200">
                <a:solidFill>
                  <a:schemeClr val="dk1"/>
                </a:solidFill>
              </a:rPr>
            </a:br>
            <a:r>
              <a:rPr lang="pt-BR" sz="3200">
                <a:solidFill>
                  <a:schemeClr val="dk1"/>
                </a:solidFill>
              </a:rPr>
              <a:t>                ou</a:t>
            </a:r>
            <a:endParaRPr sz="3200">
              <a:solidFill>
                <a:schemeClr val="dk1"/>
              </a:solidFill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pt-BR" sz="3200">
                <a:solidFill>
                  <a:schemeClr val="dk1"/>
                </a:solidFill>
              </a:rPr>
              <a:t>Estágio clínico 3 ou 4 (OMS)</a:t>
            </a:r>
            <a:endParaRPr sz="3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pt-BR" sz="3200">
                <a:solidFill>
                  <a:schemeClr val="dk1"/>
                </a:solidFill>
              </a:rPr>
              <a:t>População-Alvo:</a:t>
            </a:r>
            <a:endParaRPr b="1" sz="3200">
              <a:solidFill>
                <a:schemeClr val="dk1"/>
              </a:solidFill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pt-BR" sz="3200">
                <a:solidFill>
                  <a:schemeClr val="dk1"/>
                </a:solidFill>
              </a:rPr>
              <a:t>           PVHA no momento do diagnóstico</a:t>
            </a:r>
            <a:endParaRPr sz="3200">
              <a:solidFill>
                <a:schemeClr val="dk1"/>
              </a:solidFill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pt-BR" sz="3200">
                <a:solidFill>
                  <a:schemeClr val="dk1"/>
                </a:solidFill>
              </a:rPr>
              <a:t>           </a:t>
            </a:r>
            <a:r>
              <a:rPr lang="pt-BR" sz="3200">
                <a:solidFill>
                  <a:schemeClr val="dk1"/>
                </a:solidFill>
              </a:rPr>
              <a:t>PVHA em perda de seguimento</a:t>
            </a:r>
            <a:r>
              <a:rPr lang="pt-BR" sz="3200">
                <a:solidFill>
                  <a:schemeClr val="dk1"/>
                </a:solidFill>
              </a:rPr>
              <a:t>          </a:t>
            </a:r>
            <a:endParaRPr sz="3200">
              <a:solidFill>
                <a:schemeClr val="dk1"/>
              </a:solidFill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pt-BR" sz="3200">
                <a:solidFill>
                  <a:schemeClr val="dk1"/>
                </a:solidFill>
              </a:rPr>
              <a:t>           PVHA em seguimento clínico</a:t>
            </a:r>
            <a:br>
              <a:rPr lang="pt-BR" sz="3200">
                <a:solidFill>
                  <a:schemeClr val="dk1"/>
                </a:solidFill>
              </a:rPr>
            </a:br>
            <a:endParaRPr sz="32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g37d14bdb659_0_48"/>
          <p:cNvPicPr preferRelativeResize="0"/>
          <p:nvPr/>
        </p:nvPicPr>
        <p:blipFill rotWithShape="1">
          <a:blip r:embed="rId3">
            <a:alphaModFix/>
          </a:blip>
          <a:srcRect b="0" l="20059" r="40861" t="0"/>
          <a:stretch/>
        </p:blipFill>
        <p:spPr>
          <a:xfrm rot="10800000">
            <a:off x="10025147" y="0"/>
            <a:ext cx="216685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37d14bdb659_0_48"/>
          <p:cNvSpPr txBox="1"/>
          <p:nvPr/>
        </p:nvSpPr>
        <p:spPr>
          <a:xfrm>
            <a:off x="773306" y="486300"/>
            <a:ext cx="7878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pt-BR" sz="3600">
                <a:solidFill>
                  <a:srgbClr val="13335A"/>
                </a:solidFill>
              </a:rPr>
              <a:t>Circuito Aids Avançada</a:t>
            </a:r>
            <a:endParaRPr b="1" i="0" sz="3600" u="none" cap="none" strike="noStrike">
              <a:solidFill>
                <a:srgbClr val="1333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37d14bdb659_0_48"/>
          <p:cNvSpPr txBox="1"/>
          <p:nvPr/>
        </p:nvSpPr>
        <p:spPr>
          <a:xfrm>
            <a:off x="494975" y="2064575"/>
            <a:ext cx="79911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37d14bdb659_0_48"/>
          <p:cNvSpPr txBox="1"/>
          <p:nvPr/>
        </p:nvSpPr>
        <p:spPr>
          <a:xfrm>
            <a:off x="416825" y="1537025"/>
            <a:ext cx="8968200" cy="6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pt-BR" sz="3200">
                <a:solidFill>
                  <a:schemeClr val="dk1"/>
                </a:solidFill>
              </a:rPr>
              <a:t>Unidades Envolvidas :</a:t>
            </a:r>
            <a:endParaRPr b="1" sz="3200">
              <a:solidFill>
                <a:schemeClr val="dk1"/>
              </a:solidFill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pt-BR" sz="3200">
                <a:solidFill>
                  <a:schemeClr val="dk1"/>
                </a:solidFill>
              </a:rPr>
              <a:t> Policlínica Hélio Pellegrino</a:t>
            </a:r>
            <a:br>
              <a:rPr lang="pt-BR" sz="3200">
                <a:solidFill>
                  <a:schemeClr val="dk1"/>
                </a:solidFill>
              </a:rPr>
            </a:br>
            <a:r>
              <a:rPr lang="pt-BR" sz="3200">
                <a:solidFill>
                  <a:schemeClr val="dk1"/>
                </a:solidFill>
              </a:rPr>
              <a:t>  </a:t>
            </a:r>
            <a:endParaRPr sz="3200">
              <a:solidFill>
                <a:schemeClr val="dk1"/>
              </a:solidFill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pt-BR" sz="3200">
                <a:solidFill>
                  <a:schemeClr val="dk1"/>
                </a:solidFill>
              </a:rPr>
              <a:t> CMS José Paranhos Fontenelle</a:t>
            </a:r>
            <a:br>
              <a:rPr lang="pt-BR" sz="3200">
                <a:solidFill>
                  <a:schemeClr val="dk1"/>
                </a:solidFill>
              </a:rPr>
            </a:br>
            <a:r>
              <a:rPr lang="pt-BR" sz="3200">
                <a:solidFill>
                  <a:schemeClr val="dk1"/>
                </a:solidFill>
              </a:rPr>
              <a:t>  </a:t>
            </a:r>
            <a:endParaRPr sz="3200">
              <a:solidFill>
                <a:schemeClr val="dk1"/>
              </a:solidFill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pt-BR" sz="3200">
                <a:solidFill>
                  <a:schemeClr val="dk1"/>
                </a:solidFill>
              </a:rPr>
              <a:t> Hospital Municipal Raphael de Paula Souza</a:t>
            </a:r>
            <a:br>
              <a:rPr lang="pt-BR" sz="3200">
                <a:solidFill>
                  <a:schemeClr val="dk1"/>
                </a:solidFill>
              </a:rPr>
            </a:br>
            <a:r>
              <a:rPr lang="pt-BR" sz="3200">
                <a:solidFill>
                  <a:schemeClr val="dk1"/>
                </a:solidFill>
              </a:rPr>
              <a:t>  </a:t>
            </a:r>
            <a:endParaRPr sz="3200">
              <a:solidFill>
                <a:schemeClr val="dk1"/>
              </a:solidFill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pt-BR" sz="3200">
                <a:solidFill>
                  <a:schemeClr val="dk1"/>
                </a:solidFill>
              </a:rPr>
              <a:t> Policlínica Lincoln de Freitas Filho</a:t>
            </a:r>
            <a:br>
              <a:rPr lang="pt-BR" sz="3200">
                <a:solidFill>
                  <a:schemeClr val="dk1"/>
                </a:solidFill>
              </a:rPr>
            </a:br>
            <a:r>
              <a:rPr lang="pt-BR" sz="3200">
                <a:solidFill>
                  <a:schemeClr val="dk1"/>
                </a:solidFill>
              </a:rPr>
              <a:t> </a:t>
            </a:r>
            <a:endParaRPr sz="32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g37d14bdb659_0_0"/>
          <p:cNvPicPr preferRelativeResize="0"/>
          <p:nvPr/>
        </p:nvPicPr>
        <p:blipFill rotWithShape="1">
          <a:blip r:embed="rId3">
            <a:alphaModFix/>
          </a:blip>
          <a:srcRect b="0" l="20059" r="40861" t="0"/>
          <a:stretch/>
        </p:blipFill>
        <p:spPr>
          <a:xfrm rot="10800000">
            <a:off x="10025147" y="0"/>
            <a:ext cx="216685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37d14bdb659_0_0"/>
          <p:cNvSpPr txBox="1"/>
          <p:nvPr/>
        </p:nvSpPr>
        <p:spPr>
          <a:xfrm>
            <a:off x="382400" y="210400"/>
            <a:ext cx="85449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pt-BR" sz="3600">
                <a:solidFill>
                  <a:srgbClr val="13335A"/>
                </a:solidFill>
              </a:rPr>
              <a:t>I Capacitação da a</a:t>
            </a:r>
            <a:r>
              <a:rPr b="1" lang="pt-BR" sz="3600">
                <a:solidFill>
                  <a:srgbClr val="13335A"/>
                </a:solidFill>
              </a:rPr>
              <a:t>ssistência</a:t>
            </a:r>
            <a:r>
              <a:rPr b="1" lang="pt-BR" sz="3600">
                <a:solidFill>
                  <a:srgbClr val="13335A"/>
                </a:solidFill>
              </a:rPr>
              <a:t> </a:t>
            </a:r>
            <a:r>
              <a:rPr b="1" lang="pt-BR" sz="3600">
                <a:solidFill>
                  <a:srgbClr val="13335A"/>
                </a:solidFill>
              </a:rPr>
              <a:t>farmacêutica para ampliação do acesso à PrEP no MRJ</a:t>
            </a:r>
            <a:r>
              <a:rPr b="1" lang="pt-BR" sz="3600">
                <a:solidFill>
                  <a:srgbClr val="13335A"/>
                </a:solidFill>
              </a:rPr>
              <a:t> </a:t>
            </a:r>
            <a:endParaRPr b="1" i="0" sz="3600" u="none" cap="none" strike="noStrike">
              <a:solidFill>
                <a:srgbClr val="1333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g37d14bdb659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400" y="2385586"/>
            <a:ext cx="3550200" cy="3849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g37d14bdb659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5800" y="2241012"/>
            <a:ext cx="4029076" cy="217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37d14bdb659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85800" y="4411800"/>
            <a:ext cx="4029074" cy="2463561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g37d14bdb659_0_0"/>
          <p:cNvSpPr txBox="1"/>
          <p:nvPr/>
        </p:nvSpPr>
        <p:spPr>
          <a:xfrm>
            <a:off x="773300" y="6235200"/>
            <a:ext cx="3159300" cy="4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16/07/25  </a:t>
            </a:r>
            <a:r>
              <a:rPr lang="pt-BR"/>
              <a:t>aproximadamente</a:t>
            </a:r>
            <a:r>
              <a:rPr lang="pt-BR"/>
              <a:t> 80 </a:t>
            </a:r>
            <a:r>
              <a:rPr lang="pt-BR"/>
              <a:t>farmacêuticos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g37d14bdb659_0_9"/>
          <p:cNvPicPr preferRelativeResize="0"/>
          <p:nvPr/>
        </p:nvPicPr>
        <p:blipFill rotWithShape="1">
          <a:blip r:embed="rId3">
            <a:alphaModFix/>
          </a:blip>
          <a:srcRect b="0" l="20059" r="40861" t="0"/>
          <a:stretch/>
        </p:blipFill>
        <p:spPr>
          <a:xfrm rot="10800000">
            <a:off x="10025147" y="0"/>
            <a:ext cx="216685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37d14bdb659_0_9"/>
          <p:cNvSpPr txBox="1"/>
          <p:nvPr/>
        </p:nvSpPr>
        <p:spPr>
          <a:xfrm>
            <a:off x="177350" y="122200"/>
            <a:ext cx="86019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pt-BR" sz="3600">
                <a:solidFill>
                  <a:srgbClr val="13335A"/>
                </a:solidFill>
              </a:rPr>
              <a:t>II </a:t>
            </a:r>
            <a:r>
              <a:rPr b="1" lang="pt-BR" sz="3600">
                <a:solidFill>
                  <a:srgbClr val="13335A"/>
                </a:solidFill>
              </a:rPr>
              <a:t>Capacitação da assistência farmacêutica para ampliação do acesso à PrEP no MRJ </a:t>
            </a:r>
            <a:endParaRPr b="1" i="0" sz="3600" u="none" cap="none" strike="noStrike">
              <a:solidFill>
                <a:srgbClr val="1333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g37d14bdb659_0_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2550" y="2884876"/>
            <a:ext cx="5500376" cy="3039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37d14bdb659_0_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91703" y="2045600"/>
            <a:ext cx="3004672" cy="24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g37d14bdb659_0_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48325" y="4664301"/>
            <a:ext cx="4091416" cy="219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37d14bdb659_0_9"/>
          <p:cNvSpPr txBox="1"/>
          <p:nvPr/>
        </p:nvSpPr>
        <p:spPr>
          <a:xfrm>
            <a:off x="670825" y="6167650"/>
            <a:ext cx="40914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27/08/2025 aproximadamente 100 profissionais </a:t>
            </a:r>
            <a:r>
              <a:rPr lang="pt-BR"/>
              <a:t>farmacêuticos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g37d14bdb659_0_20"/>
          <p:cNvPicPr preferRelativeResize="0"/>
          <p:nvPr/>
        </p:nvPicPr>
        <p:blipFill rotWithShape="1">
          <a:blip r:embed="rId3">
            <a:alphaModFix/>
          </a:blip>
          <a:srcRect b="0" l="20059" r="40861" t="0"/>
          <a:stretch/>
        </p:blipFill>
        <p:spPr>
          <a:xfrm rot="10800000">
            <a:off x="10025147" y="0"/>
            <a:ext cx="216685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g37d14bdb659_0_20"/>
          <p:cNvSpPr txBox="1"/>
          <p:nvPr/>
        </p:nvSpPr>
        <p:spPr>
          <a:xfrm>
            <a:off x="773306" y="486300"/>
            <a:ext cx="7878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1333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g37d14bdb659_0_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425" y="1132800"/>
            <a:ext cx="5676575" cy="394335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g37d14bdb659_0_20"/>
          <p:cNvSpPr txBox="1"/>
          <p:nvPr/>
        </p:nvSpPr>
        <p:spPr>
          <a:xfrm>
            <a:off x="1452350" y="5288400"/>
            <a:ext cx="24618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Ampliação de UDMs AP 33</a:t>
            </a:r>
            <a:endParaRPr/>
          </a:p>
        </p:txBody>
      </p:sp>
      <p:pic>
        <p:nvPicPr>
          <p:cNvPr id="205" name="Google Shape;205;g37d14bdb659_0_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48400" y="1285200"/>
            <a:ext cx="3624349" cy="219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37d14bdb659_0_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48400" y="3629067"/>
            <a:ext cx="3624348" cy="2142122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37d14bdb659_0_20"/>
          <p:cNvSpPr txBox="1"/>
          <p:nvPr/>
        </p:nvSpPr>
        <p:spPr>
          <a:xfrm>
            <a:off x="7040350" y="5952725"/>
            <a:ext cx="22470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Reunião</a:t>
            </a:r>
            <a:r>
              <a:rPr lang="pt-BR"/>
              <a:t> com Apoiadores e </a:t>
            </a:r>
            <a:r>
              <a:rPr lang="pt-BR"/>
              <a:t>farmacêuticos</a:t>
            </a:r>
            <a:r>
              <a:rPr lang="pt-BR"/>
              <a:t> Fluxo LF-LAM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g37cb4835f1f_2_3"/>
          <p:cNvPicPr preferRelativeResize="0"/>
          <p:nvPr/>
        </p:nvPicPr>
        <p:blipFill rotWithShape="1">
          <a:blip r:embed="rId3">
            <a:alphaModFix/>
          </a:blip>
          <a:srcRect b="0" l="20059" r="40861" t="0"/>
          <a:stretch/>
        </p:blipFill>
        <p:spPr>
          <a:xfrm rot="10800000">
            <a:off x="10025147" y="0"/>
            <a:ext cx="216685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g37cb4835f1f_2_3"/>
          <p:cNvSpPr txBox="1"/>
          <p:nvPr/>
        </p:nvSpPr>
        <p:spPr>
          <a:xfrm>
            <a:off x="773306" y="486300"/>
            <a:ext cx="7878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1333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g37cb4835f1f_2_3"/>
          <p:cNvSpPr txBox="1"/>
          <p:nvPr/>
        </p:nvSpPr>
        <p:spPr>
          <a:xfrm>
            <a:off x="269500" y="107700"/>
            <a:ext cx="5356500" cy="14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rgbClr val="31538F"/>
                </a:solidFill>
              </a:rPr>
              <a:t>MATERIAIS TÉCNICOS</a:t>
            </a:r>
            <a:r>
              <a:rPr lang="pt-BR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700"/>
              <a:t>Em elaboração:</a:t>
            </a:r>
            <a:endParaRPr b="1"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/>
              <a:t>- </a:t>
            </a:r>
            <a:r>
              <a:rPr lang="pt-BR" sz="1700"/>
              <a:t>Boletim Sífilis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/>
              <a:t>- </a:t>
            </a:r>
            <a:r>
              <a:rPr lang="pt-BR" sz="1700"/>
              <a:t>Boletim HIV/Aids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5" name="Google Shape;215;g37cb4835f1f_2_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825" y="750550"/>
            <a:ext cx="4463775" cy="3153884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g37cb4835f1f_2_3"/>
          <p:cNvSpPr/>
          <p:nvPr/>
        </p:nvSpPr>
        <p:spPr>
          <a:xfrm>
            <a:off x="207813" y="4210025"/>
            <a:ext cx="2166900" cy="17934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7" name="Google Shape;217;g37cb4835f1f_2_3"/>
          <p:cNvPicPr preferRelativeResize="0"/>
          <p:nvPr/>
        </p:nvPicPr>
        <p:blipFill rotWithShape="1">
          <a:blip r:embed="rId5">
            <a:alphaModFix/>
          </a:blip>
          <a:srcRect b="2416" l="1995" r="1619" t="2072"/>
          <a:stretch/>
        </p:blipFill>
        <p:spPr>
          <a:xfrm>
            <a:off x="7273850" y="3002300"/>
            <a:ext cx="2589275" cy="363132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18" name="Google Shape;218;g37cb4835f1f_2_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43475" y="3002300"/>
            <a:ext cx="2268350" cy="363132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19" name="Google Shape;219;g37cb4835f1f_2_3"/>
          <p:cNvSpPr txBox="1"/>
          <p:nvPr/>
        </p:nvSpPr>
        <p:spPr>
          <a:xfrm rot="-533103">
            <a:off x="4707357" y="5257671"/>
            <a:ext cx="2540587" cy="6619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highlight>
                <a:srgbClr val="CFE2F3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2200">
                <a:highlight>
                  <a:srgbClr val="CFE2F3"/>
                </a:highlight>
              </a:rPr>
              <a:t>Em diagramação</a:t>
            </a:r>
            <a:endParaRPr b="1" i="1" sz="2200">
              <a:highlight>
                <a:srgbClr val="CFE2F3"/>
              </a:highlight>
            </a:endParaRPr>
          </a:p>
        </p:txBody>
      </p:sp>
      <p:sp>
        <p:nvSpPr>
          <p:cNvPr id="220" name="Google Shape;220;g37cb4835f1f_2_3"/>
          <p:cNvSpPr txBox="1"/>
          <p:nvPr/>
        </p:nvSpPr>
        <p:spPr>
          <a:xfrm rot="-533103">
            <a:off x="7245149" y="5194152"/>
            <a:ext cx="2540587" cy="6619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highlight>
                <a:srgbClr val="CFE2F3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2200">
                <a:highlight>
                  <a:srgbClr val="CFE2F3"/>
                </a:highlight>
              </a:rPr>
              <a:t>Em diagramação</a:t>
            </a:r>
            <a:endParaRPr b="1" i="1" sz="2200">
              <a:highlight>
                <a:srgbClr val="CFE2F3"/>
              </a:highligh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13335A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50553" y="2026"/>
            <a:ext cx="5541447" cy="6853948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0"/>
          <p:cNvSpPr txBox="1"/>
          <p:nvPr/>
        </p:nvSpPr>
        <p:spPr>
          <a:xfrm>
            <a:off x="800093" y="3407951"/>
            <a:ext cx="585046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pt-BR" sz="2800">
                <a:solidFill>
                  <a:schemeClr val="lt1"/>
                </a:solidFill>
              </a:rPr>
              <a:t>Gerência HIV/Aids/ISTs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>
                <a:solidFill>
                  <a:srgbClr val="42B9EB"/>
                </a:solidFill>
              </a:rPr>
              <a:t>aidssmsrio</a:t>
            </a:r>
            <a:r>
              <a:rPr b="0" i="0" lang="pt-BR" sz="2000" u="none" cap="none" strike="noStrike">
                <a:solidFill>
                  <a:srgbClr val="42B9EB"/>
                </a:solidFill>
                <a:latin typeface="Arial"/>
                <a:ea typeface="Arial"/>
                <a:cs typeface="Arial"/>
                <a:sym typeface="Arial"/>
              </a:rPr>
              <a:t>@</a:t>
            </a:r>
            <a:r>
              <a:rPr lang="pt-BR" sz="2000">
                <a:solidFill>
                  <a:srgbClr val="42B9EB"/>
                </a:solidFill>
              </a:rPr>
              <a:t>g</a:t>
            </a:r>
            <a:r>
              <a:rPr b="0" i="0" lang="pt-BR" sz="2000" u="none" cap="none" strike="noStrike">
                <a:solidFill>
                  <a:srgbClr val="42B9EB"/>
                </a:solidFill>
                <a:latin typeface="Arial"/>
                <a:ea typeface="Arial"/>
                <a:cs typeface="Arial"/>
                <a:sym typeface="Arial"/>
              </a:rPr>
              <a:t>mail.com • 3971-1</a:t>
            </a:r>
            <a:r>
              <a:rPr lang="pt-BR" sz="2000">
                <a:solidFill>
                  <a:srgbClr val="42B9EB"/>
                </a:solidFill>
              </a:rPr>
              <a:t>639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1478" y="2372831"/>
            <a:ext cx="4735668" cy="905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2"/>
          <p:cNvPicPr preferRelativeResize="0"/>
          <p:nvPr/>
        </p:nvPicPr>
        <p:blipFill rotWithShape="1">
          <a:blip r:embed="rId3">
            <a:alphaModFix/>
          </a:blip>
          <a:srcRect b="0" l="20061" r="40859" t="0"/>
          <a:stretch/>
        </p:blipFill>
        <p:spPr>
          <a:xfrm rot="10800000">
            <a:off x="10025148" y="0"/>
            <a:ext cx="21668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"/>
          <p:cNvSpPr txBox="1"/>
          <p:nvPr/>
        </p:nvSpPr>
        <p:spPr>
          <a:xfrm>
            <a:off x="349592" y="239950"/>
            <a:ext cx="4549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pt-BR" sz="3600">
                <a:solidFill>
                  <a:srgbClr val="13335A"/>
                </a:solidFill>
              </a:rPr>
              <a:t>Organograma</a:t>
            </a:r>
            <a:endParaRPr b="1" i="0" sz="3600" u="none" cap="none" strike="noStrike">
              <a:solidFill>
                <a:srgbClr val="1333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" name="Google Shape;29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950" y="910175"/>
            <a:ext cx="7754126" cy="594782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2"/>
          <p:cNvSpPr/>
          <p:nvPr/>
        </p:nvSpPr>
        <p:spPr>
          <a:xfrm>
            <a:off x="1229650" y="2893275"/>
            <a:ext cx="3514800" cy="241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1229650" y="3997775"/>
            <a:ext cx="3432300" cy="199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E4241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1865576" y="6383000"/>
            <a:ext cx="5494800" cy="241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E4241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1631175" y="5299250"/>
            <a:ext cx="4099500" cy="199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E4241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1079475" y="1324075"/>
            <a:ext cx="699300" cy="199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37cb4835f1f_0_5"/>
          <p:cNvSpPr txBox="1"/>
          <p:nvPr/>
        </p:nvSpPr>
        <p:spPr>
          <a:xfrm>
            <a:off x="231342" y="200550"/>
            <a:ext cx="4549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pt-BR" sz="3600">
                <a:solidFill>
                  <a:srgbClr val="13335A"/>
                </a:solidFill>
              </a:rPr>
              <a:t>Organograma</a:t>
            </a:r>
            <a:endParaRPr b="1" i="0" sz="3600" u="none" cap="none" strike="noStrike">
              <a:solidFill>
                <a:srgbClr val="1333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40;g37cb4835f1f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950" y="1216950"/>
            <a:ext cx="5233175" cy="4769700"/>
          </a:xfrm>
          <a:prstGeom prst="rect">
            <a:avLst/>
          </a:prstGeom>
          <a:noFill/>
          <a:ln cap="flat" cmpd="sng" w="9525">
            <a:solidFill>
              <a:srgbClr val="E4241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1" name="Google Shape;41;g37cb4835f1f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1325" y="1216950"/>
            <a:ext cx="6510899" cy="4769700"/>
          </a:xfrm>
          <a:prstGeom prst="rect">
            <a:avLst/>
          </a:prstGeom>
          <a:noFill/>
          <a:ln cap="flat" cmpd="sng" w="9525">
            <a:solidFill>
              <a:srgbClr val="E4241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48AFDC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6"/>
          <p:cNvSpPr txBox="1"/>
          <p:nvPr/>
        </p:nvSpPr>
        <p:spPr>
          <a:xfrm>
            <a:off x="429925" y="2191625"/>
            <a:ext cx="79380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lang="pt-BR" sz="7200">
                <a:solidFill>
                  <a:schemeClr val="lt1"/>
                </a:solidFill>
              </a:rPr>
              <a:t>Dados epidemiológicos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Google Shape;48;p6"/>
          <p:cNvPicPr preferRelativeResize="0"/>
          <p:nvPr/>
        </p:nvPicPr>
        <p:blipFill rotWithShape="1">
          <a:blip r:embed="rId3">
            <a:alphaModFix/>
          </a:blip>
          <a:srcRect b="0" l="0" r="40956" t="0"/>
          <a:stretch/>
        </p:blipFill>
        <p:spPr>
          <a:xfrm>
            <a:off x="8918265" y="0"/>
            <a:ext cx="327373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g37cb4835f1f_1_77"/>
          <p:cNvPicPr preferRelativeResize="0"/>
          <p:nvPr/>
        </p:nvPicPr>
        <p:blipFill rotWithShape="1">
          <a:blip r:embed="rId3">
            <a:alphaModFix/>
          </a:blip>
          <a:srcRect b="0" l="20059" r="40861" t="0"/>
          <a:stretch/>
        </p:blipFill>
        <p:spPr>
          <a:xfrm rot="10800000">
            <a:off x="10025147" y="0"/>
            <a:ext cx="216685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g37cb4835f1f_1_77"/>
          <p:cNvSpPr txBox="1"/>
          <p:nvPr/>
        </p:nvSpPr>
        <p:spPr>
          <a:xfrm>
            <a:off x="732181" y="188125"/>
            <a:ext cx="78780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pt-BR" sz="3600">
                <a:solidFill>
                  <a:srgbClr val="13335A"/>
                </a:solidFill>
              </a:rPr>
              <a:t>Taxa de Mortalidade (100.000 hab.) por HIV/Aids, MRJ - 2012 a 2025*</a:t>
            </a:r>
            <a:endParaRPr b="1" i="0" sz="3600" u="none" cap="none" strike="noStrike">
              <a:solidFill>
                <a:srgbClr val="1333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g37cb4835f1f_1_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8625" y="1336625"/>
            <a:ext cx="8058150" cy="465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g37cb4835f1f_0_27"/>
          <p:cNvPicPr preferRelativeResize="0"/>
          <p:nvPr/>
        </p:nvPicPr>
        <p:blipFill rotWithShape="1">
          <a:blip r:embed="rId3">
            <a:alphaModFix/>
          </a:blip>
          <a:srcRect b="0" l="20059" r="40861" t="0"/>
          <a:stretch/>
        </p:blipFill>
        <p:spPr>
          <a:xfrm rot="10800000">
            <a:off x="10025147" y="0"/>
            <a:ext cx="216685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g37cb4835f1f_0_27"/>
          <p:cNvSpPr txBox="1"/>
          <p:nvPr/>
        </p:nvSpPr>
        <p:spPr>
          <a:xfrm>
            <a:off x="793856" y="260100"/>
            <a:ext cx="78780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pt-BR" sz="3600">
                <a:solidFill>
                  <a:srgbClr val="13335A"/>
                </a:solidFill>
              </a:rPr>
              <a:t>Taxa de detecção (100.000 hab.) de casos de HIV no MRJ, 2012 à 2025*</a:t>
            </a:r>
            <a:endParaRPr b="1" i="0" sz="3600" u="none" cap="none" strike="noStrike">
              <a:solidFill>
                <a:srgbClr val="1333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g37cb4835f1f_0_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600" y="1547000"/>
            <a:ext cx="8640450" cy="497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g37cb4835f1f_0_80"/>
          <p:cNvPicPr preferRelativeResize="0"/>
          <p:nvPr/>
        </p:nvPicPr>
        <p:blipFill rotWithShape="1">
          <a:blip r:embed="rId3">
            <a:alphaModFix/>
          </a:blip>
          <a:srcRect b="0" l="20059" r="40861" t="0"/>
          <a:stretch/>
        </p:blipFill>
        <p:spPr>
          <a:xfrm rot="10800000">
            <a:off x="10025147" y="0"/>
            <a:ext cx="216685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g37cb4835f1f_0_80"/>
          <p:cNvSpPr txBox="1"/>
          <p:nvPr/>
        </p:nvSpPr>
        <p:spPr>
          <a:xfrm>
            <a:off x="517100" y="249825"/>
            <a:ext cx="93774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pt-BR" sz="3600">
                <a:solidFill>
                  <a:srgbClr val="13335A"/>
                </a:solidFill>
              </a:rPr>
              <a:t>Proporção de casos de HIV/AIDS por critério de notificação, MRJ 2012 à 2025*</a:t>
            </a:r>
            <a:endParaRPr b="1" i="0" sz="3600" u="none" cap="none" strike="noStrike">
              <a:solidFill>
                <a:srgbClr val="1333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g37cb4835f1f_0_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050" y="1558824"/>
            <a:ext cx="8946601" cy="4731477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g37cb4835f1f_0_80"/>
          <p:cNvSpPr txBox="1"/>
          <p:nvPr/>
        </p:nvSpPr>
        <p:spPr>
          <a:xfrm>
            <a:off x="859875" y="6522450"/>
            <a:ext cx="4163100" cy="2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000">
                <a:solidFill>
                  <a:srgbClr val="66666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Fonte: SINAN, SMS-RJ. Dados sujeitos a alterações.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g37cb4835f1f_1_39"/>
          <p:cNvPicPr preferRelativeResize="0"/>
          <p:nvPr/>
        </p:nvPicPr>
        <p:blipFill rotWithShape="1">
          <a:blip r:embed="rId3">
            <a:alphaModFix/>
          </a:blip>
          <a:srcRect b="0" l="20059" r="40861" t="0"/>
          <a:stretch/>
        </p:blipFill>
        <p:spPr>
          <a:xfrm rot="10800000">
            <a:off x="10025147" y="0"/>
            <a:ext cx="216685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g37cb4835f1f_1_39"/>
          <p:cNvSpPr txBox="1"/>
          <p:nvPr/>
        </p:nvSpPr>
        <p:spPr>
          <a:xfrm>
            <a:off x="721900" y="115450"/>
            <a:ext cx="85419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pt-BR" sz="3600">
                <a:solidFill>
                  <a:srgbClr val="13335A"/>
                </a:solidFill>
              </a:rPr>
              <a:t>Proporção de Pessoas em uso de TARV com Carga Viral Indetectável, MRJ 2016 à 2025*</a:t>
            </a:r>
            <a:endParaRPr b="1" i="0" sz="3600" u="none" cap="none" strike="noStrike">
              <a:solidFill>
                <a:srgbClr val="1333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g37cb4835f1f_1_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3250" y="1870150"/>
            <a:ext cx="8067675" cy="47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